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9"/>
  </p:notesMasterIdLst>
  <p:handoutMasterIdLst>
    <p:handoutMasterId r:id="rId20"/>
  </p:handoutMasterIdLst>
  <p:sldIdLst>
    <p:sldId id="604" r:id="rId7"/>
    <p:sldId id="605" r:id="rId8"/>
    <p:sldId id="606" r:id="rId9"/>
    <p:sldId id="613" r:id="rId10"/>
    <p:sldId id="614" r:id="rId11"/>
    <p:sldId id="615" r:id="rId12"/>
    <p:sldId id="612" r:id="rId13"/>
    <p:sldId id="616" r:id="rId14"/>
    <p:sldId id="617" r:id="rId15"/>
    <p:sldId id="618" r:id="rId16"/>
    <p:sldId id="611" r:id="rId17"/>
    <p:sldId id="256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2962" autoAdjust="0"/>
    <p:restoredTop sz="86454"/>
  </p:normalViewPr>
  <p:slideViewPr>
    <p:cSldViewPr snapToGrid="0" showGuides="1">
      <p:cViewPr varScale="1">
        <p:scale>
          <a:sx n="139" d="100"/>
          <a:sy n="139" d="100"/>
        </p:scale>
        <p:origin x="168" y="88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7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and welcome to the final Module of the Introduction to Concurrent Programming with GPUs course.</a:t>
            </a:r>
          </a:p>
          <a:p>
            <a:endParaRPr lang="en-US" dirty="0"/>
          </a:p>
          <a:p>
            <a:r>
              <a:rPr lang="en-US" dirty="0"/>
              <a:t>This specific video lecture is going to focus on the practical aspects of taking CUDA code, compiling, and then executing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6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Runtime API’s compilation can be very complex if you like it to be, but generally it is the same as C/C++ except you can use Nvidia’s </a:t>
            </a:r>
            <a:r>
              <a:rPr lang="en-US" dirty="0" err="1"/>
              <a:t>nvcc</a:t>
            </a:r>
            <a:r>
              <a:rPr lang="en-US" dirty="0"/>
              <a:t> cross compiler and link it to the CUDA drivers</a:t>
            </a:r>
          </a:p>
          <a:p>
            <a:endParaRPr lang="en-US" dirty="0"/>
          </a:p>
          <a:p>
            <a:r>
              <a:rPr lang="en-US" dirty="0"/>
              <a:t>The Driver API compilation has two steps, generation of the </a:t>
            </a:r>
            <a:r>
              <a:rPr lang="en-US" dirty="0" err="1"/>
              <a:t>fatbin</a:t>
            </a:r>
            <a:r>
              <a:rPr lang="en-US" dirty="0"/>
              <a:t> binary for the CUDA kernel and then compilation of the executable.</a:t>
            </a:r>
          </a:p>
          <a:p>
            <a:endParaRPr lang="en-US" dirty="0"/>
          </a:p>
          <a:p>
            <a:r>
              <a:rPr lang="en-US" dirty="0"/>
              <a:t>Note that the </a:t>
            </a:r>
            <a:r>
              <a:rPr lang="en-US" dirty="0" err="1"/>
              <a:t>initCUDA</a:t>
            </a:r>
            <a:r>
              <a:rPr lang="en-US" dirty="0"/>
              <a:t> function needs to know where the </a:t>
            </a:r>
            <a:r>
              <a:rPr lang="en-US" dirty="0" err="1"/>
              <a:t>fatbin</a:t>
            </a:r>
            <a:r>
              <a:rPr lang="en-US" dirty="0"/>
              <a:t> is located, so this should work if both the </a:t>
            </a:r>
            <a:r>
              <a:rPr lang="en-US" dirty="0" err="1"/>
              <a:t>fatbin</a:t>
            </a:r>
            <a:r>
              <a:rPr lang="en-US" dirty="0"/>
              <a:t> and executable are in the same directory and the path in the code is to the current directory.  There can be other strategies but this is the simplest.</a:t>
            </a:r>
          </a:p>
          <a:p>
            <a:endParaRPr lang="en-US" dirty="0"/>
          </a:p>
          <a:p>
            <a:r>
              <a:rPr lang="en-US" dirty="0"/>
              <a:t>The executable compilation for the Driver API can be the same as the Runtime API.</a:t>
            </a:r>
          </a:p>
          <a:p>
            <a:endParaRPr lang="en-US" dirty="0"/>
          </a:p>
          <a:p>
            <a:r>
              <a:rPr lang="en-US" dirty="0"/>
              <a:t>Execution of CUDA code is the same as with standard C/C++.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5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6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lecture will have 3 main parts discussion of a C++ example its compilation and execution.</a:t>
            </a:r>
          </a:p>
          <a:p>
            <a:endParaRPr lang="en-US" dirty="0"/>
          </a:p>
          <a:p>
            <a:r>
              <a:rPr lang="en-US" dirty="0"/>
              <a:t>We then explore the same cycle with CUDA Runtime API code and then with the CUDA Driver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2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the main function.</a:t>
            </a:r>
          </a:p>
          <a:p>
            <a:endParaRPr lang="en-US" dirty="0"/>
          </a:p>
          <a:p>
            <a:r>
              <a:rPr lang="en-US" dirty="0"/>
              <a:t>The first few lines of code initialize the x an y arrays, specifically with 1.0 and 2.0 respectively.</a:t>
            </a:r>
          </a:p>
          <a:p>
            <a:endParaRPr lang="en-US" dirty="0"/>
          </a:p>
          <a:p>
            <a:r>
              <a:rPr lang="en-US" dirty="0"/>
              <a:t>Then the add function is executed on the 1 million values in those arrays, followed by a time test of a what the max difference between the expected values of the updated y array, which should be filled with 3.0’s.</a:t>
            </a:r>
          </a:p>
          <a:p>
            <a:endParaRPr lang="en-US" dirty="0"/>
          </a:p>
          <a:p>
            <a:r>
              <a:rPr lang="en-US" dirty="0"/>
              <a:t>Finally the x and y have their associated memory deallocated and exits with code of 0.</a:t>
            </a:r>
          </a:p>
          <a:p>
            <a:endParaRPr lang="en-US" dirty="0"/>
          </a:p>
          <a:p>
            <a:r>
              <a:rPr lang="en-US" dirty="0"/>
              <a:t>The add function, is a simple wrapper around a for loop that adds the first N values of the x and y input pointers and places the value of each iteration back into the y pointer.</a:t>
            </a:r>
          </a:p>
          <a:p>
            <a:endParaRPr lang="en-US" dirty="0"/>
          </a:p>
          <a:p>
            <a:r>
              <a:rPr lang="en-US" dirty="0"/>
              <a:t>Remember that the add function is running all N iterations of the loop in a single thread, so a very sequential set of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57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Compiling the code as you may have practice with is just passing the input file to the cross compiler, in the above example </a:t>
            </a:r>
            <a:r>
              <a:rPr lang="en-US" dirty="0" err="1"/>
              <a:t>gcc</a:t>
            </a:r>
            <a:r>
              <a:rPr lang="en-US" dirty="0"/>
              <a:t>, though g++ could just as easily be used in this case, and then naming the output object as </a:t>
            </a:r>
            <a:r>
              <a:rPr lang="en-US" dirty="0" err="1"/>
              <a:t>example_code.exe</a:t>
            </a:r>
            <a:endParaRPr lang="en-US" dirty="0"/>
          </a:p>
          <a:p>
            <a:endParaRPr lang="en-US" dirty="0"/>
          </a:p>
          <a:p>
            <a:r>
              <a:rPr lang="en-US" dirty="0"/>
              <a:t>Execution is even simpler, by using the </a:t>
            </a:r>
            <a:r>
              <a:rPr lang="en-US" dirty="0" err="1"/>
              <a:t>linux</a:t>
            </a:r>
            <a:r>
              <a:rPr lang="en-US" dirty="0"/>
              <a:t> . operator on the </a:t>
            </a:r>
            <a:r>
              <a:rPr lang="en-US" dirty="0" err="1"/>
              <a:t>example_code.exe</a:t>
            </a:r>
            <a:r>
              <a:rPr lang="en-US" dirty="0"/>
              <a:t> executable file in the current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3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runtime API kernel looks very similar to the normal C/C++ sequential code, with the exception of the __global__ keyword.</a:t>
            </a:r>
          </a:p>
          <a:p>
            <a:endParaRPr lang="en-US" dirty="0"/>
          </a:p>
          <a:p>
            <a:r>
              <a:rPr lang="en-US" dirty="0"/>
              <a:t>We will go over this keyword later in this module, but let’s just say that this indicates to the compiler that the function should be compiled for use on the GPU.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execute the Runtime API kernel, you will need a main function, like any other C/C++ code.</a:t>
            </a:r>
          </a:p>
          <a:p>
            <a:endParaRPr lang="en-US" dirty="0"/>
          </a:p>
          <a:p>
            <a:r>
              <a:rPr lang="en-US" dirty="0"/>
              <a:t>Like with any other C/C++ program you will need to allocate memory, in this case in the form of a pointer, to the 6 floating—point pointers. Two pairs of three arrays for host and device memory.</a:t>
            </a:r>
          </a:p>
          <a:p>
            <a:endParaRPr lang="en-US" dirty="0"/>
          </a:p>
          <a:p>
            <a:r>
              <a:rPr lang="en-US" dirty="0"/>
              <a:t>Your next step will be to initialize the input arrays with values and then copy the host memory to the device or GPU memory.</a:t>
            </a:r>
          </a:p>
          <a:p>
            <a:endParaRPr lang="en-US" dirty="0"/>
          </a:p>
          <a:p>
            <a:r>
              <a:rPr lang="en-US" dirty="0"/>
              <a:t>Then you execute the kernel. Note that you are doing the worst case of it here, since you are allocating 1 block with 1 thread  at a time.  </a:t>
            </a:r>
          </a:p>
          <a:p>
            <a:endParaRPr lang="en-US" dirty="0"/>
          </a:p>
          <a:p>
            <a:r>
              <a:rPr lang="en-US" dirty="0"/>
              <a:t>Generally it would make sense to pick a number of threads per block that was at a minimum 32 and always a multiple of 32, due to some constraints with how threads are executed.  </a:t>
            </a:r>
          </a:p>
          <a:p>
            <a:endParaRPr lang="en-US" dirty="0"/>
          </a:p>
          <a:p>
            <a:r>
              <a:rPr lang="en-US" dirty="0"/>
              <a:t>If you are trying to solve a 3-dimensional problem, such as mapping or video, you might determine the number of blocks per grid to map to the problem space.</a:t>
            </a:r>
          </a:p>
          <a:p>
            <a:endParaRPr lang="en-US" dirty="0"/>
          </a:p>
          <a:p>
            <a:r>
              <a:rPr lang="en-US" dirty="0"/>
              <a:t>Finally you copy the memory from device into the associated host pointer and free up the memory.</a:t>
            </a:r>
          </a:p>
          <a:p>
            <a:endParaRPr lang="en-US" dirty="0"/>
          </a:p>
          <a:p>
            <a:r>
              <a:rPr lang="en-US" dirty="0"/>
              <a:t>I do not show all operations for all memory but a quick overview of the various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95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much difference between this code and the Runtime API Example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Have access to the same information about threads and block.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this case we expressly state that this code is developed for 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76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get a lot more complicated for Driver API code.</a:t>
            </a:r>
          </a:p>
          <a:p>
            <a:endParaRPr lang="en-US" dirty="0"/>
          </a:p>
          <a:p>
            <a:r>
              <a:rPr lang="en-US" dirty="0"/>
              <a:t>You need to initialize a number of things for CUDA and the Driver API code to run properly, which is wrapped in a single function shown in the next slide.</a:t>
            </a:r>
          </a:p>
          <a:p>
            <a:endParaRPr lang="en-US" dirty="0"/>
          </a:p>
          <a:p>
            <a:r>
              <a:rPr lang="en-US" dirty="0"/>
              <a:t>Like with Runtime API code, host and device memory needs to be allocated, but note that you will need to specify all device memory as a </a:t>
            </a:r>
            <a:r>
              <a:rPr lang="en-US" dirty="0" err="1"/>
              <a:t>Cudeviceptr</a:t>
            </a:r>
            <a:r>
              <a:rPr lang="en-US" dirty="0"/>
              <a:t> type.</a:t>
            </a:r>
          </a:p>
          <a:p>
            <a:endParaRPr lang="en-US" dirty="0"/>
          </a:p>
          <a:p>
            <a:r>
              <a:rPr lang="en-US" dirty="0"/>
              <a:t>Launching Driver API code, may look a lot more like normal code no triple &lt;’s or &gt;’s, just passing the function pointer, various block/grid sizes, memory pointers, and the size of the input memory as one argument array.</a:t>
            </a:r>
          </a:p>
          <a:p>
            <a:endParaRPr lang="en-US" dirty="0"/>
          </a:p>
          <a:p>
            <a:r>
              <a:rPr lang="en-US" dirty="0"/>
              <a:t>After you are done with memory (host or GPU), always deallocate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51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Initializing the CUDA-related properties gives a lot of control that you do not have in the Runtime API, but it is more complex.</a:t>
            </a:r>
          </a:p>
          <a:p>
            <a:endParaRPr lang="en-US" dirty="0"/>
          </a:p>
          <a:p>
            <a:r>
              <a:rPr lang="en-US" dirty="0"/>
              <a:t>You need to determine and set the CUDA device, which gives a lot of information about the CUDA major/minor version, name of the device, etc.</a:t>
            </a:r>
          </a:p>
          <a:p>
            <a:endParaRPr lang="en-US" dirty="0"/>
          </a:p>
          <a:p>
            <a:r>
              <a:rPr lang="en-US" dirty="0"/>
              <a:t>Once you have the device you will need to create the context for code to run on the device.</a:t>
            </a:r>
          </a:p>
          <a:p>
            <a:endParaRPr lang="en-US" dirty="0"/>
          </a:p>
          <a:p>
            <a:r>
              <a:rPr lang="en-US" dirty="0"/>
              <a:t>Then there is a intricate process of loading a module based on the path to the </a:t>
            </a:r>
            <a:r>
              <a:rPr lang="en-US" dirty="0" err="1"/>
              <a:t>fatbin</a:t>
            </a:r>
            <a:r>
              <a:rPr lang="en-US" dirty="0"/>
              <a:t> (not shown here), getting a function from the module based on its name, and assigning the reference to the </a:t>
            </a:r>
            <a:r>
              <a:rPr lang="en-US" dirty="0" err="1"/>
              <a:t>cuFunction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They you connect the </a:t>
            </a:r>
            <a:r>
              <a:rPr lang="en-US" dirty="0" err="1"/>
              <a:t>CUfunction</a:t>
            </a:r>
            <a:r>
              <a:rPr lang="en-US" dirty="0"/>
              <a:t> pointer that was passed into the function to the found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4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4581006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301943"/>
            <a:ext cx="3706784" cy="77916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314264"/>
            <a:ext cx="3706784" cy="76819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507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9304" y="980442"/>
            <a:ext cx="3141409" cy="927216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709293"/>
            <a:ext cx="4682835" cy="52646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840927"/>
            <a:ext cx="4953052" cy="57903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509214"/>
            <a:ext cx="3588328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3826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  <p:sldLayoutId id="2147484090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even-easier-introduction-cuda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NVIDIA/cuda-samples" TargetMode="External"/><Relationship Id="rId4" Type="http://schemas.openxmlformats.org/officeDocument/2006/relationships/hyperlink" Target="https://cuda-tutorial.readthedocs.io/en/latest/tutorials/tutorial01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Concurrent Programming with GPUs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7" y="3185488"/>
            <a:ext cx="821905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CUDA Compilation and Execution Syntax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316B-EB62-0147-B285-E8A1FCF0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API vs Driver API compilation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93748-A7E0-AB4E-B16E-48BD3A4EB1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Runtime API</a:t>
            </a:r>
          </a:p>
          <a:p>
            <a:pPr lvl="1"/>
            <a:r>
              <a:rPr lang="en-US" i="1" dirty="0" err="1"/>
              <a:t>nvcc</a:t>
            </a:r>
            <a:r>
              <a:rPr lang="en-US" i="1" dirty="0"/>
              <a:t> </a:t>
            </a:r>
            <a:r>
              <a:rPr lang="en-US" i="1" dirty="0" err="1"/>
              <a:t>runtime_example.cpp</a:t>
            </a:r>
            <a:r>
              <a:rPr lang="en-US" i="1" dirty="0"/>
              <a:t> –o </a:t>
            </a:r>
            <a:r>
              <a:rPr lang="en-US" i="1" dirty="0" err="1"/>
              <a:t>runtime_example.exe</a:t>
            </a:r>
            <a:r>
              <a:rPr lang="en-US" i="1" dirty="0"/>
              <a:t> –</a:t>
            </a:r>
            <a:r>
              <a:rPr lang="en-US" i="1" dirty="0" err="1"/>
              <a:t>lcuda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Driver API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fatbin</a:t>
            </a:r>
            <a:r>
              <a:rPr lang="en-US" dirty="0"/>
              <a:t> for .cu file</a:t>
            </a:r>
          </a:p>
          <a:p>
            <a:pPr lvl="2"/>
            <a:r>
              <a:rPr lang="en-US" i="1" dirty="0" err="1"/>
              <a:t>nvcc</a:t>
            </a:r>
            <a:r>
              <a:rPr lang="en-US" i="1" dirty="0"/>
              <a:t> </a:t>
            </a:r>
            <a:r>
              <a:rPr lang="en-US" i="1" dirty="0" err="1"/>
              <a:t>driver_example_kernel.cu</a:t>
            </a:r>
            <a:r>
              <a:rPr lang="en-US" i="1" dirty="0"/>
              <a:t> –o </a:t>
            </a:r>
            <a:r>
              <a:rPr lang="en-US" i="1" dirty="0" err="1"/>
              <a:t>driver_example_kernel.fatbin</a:t>
            </a:r>
            <a:r>
              <a:rPr lang="en-US" i="1" dirty="0"/>
              <a:t> –</a:t>
            </a:r>
            <a:r>
              <a:rPr lang="en-US" i="1" dirty="0" err="1"/>
              <a:t>fatbin</a:t>
            </a:r>
            <a:endParaRPr lang="en-US" i="1" dirty="0"/>
          </a:p>
          <a:p>
            <a:pPr lvl="1"/>
            <a:r>
              <a:rPr lang="en-US" dirty="0"/>
              <a:t>executable</a:t>
            </a:r>
          </a:p>
          <a:p>
            <a:pPr lvl="2"/>
            <a:r>
              <a:rPr lang="en-US" i="1" dirty="0" err="1"/>
              <a:t>nvcc</a:t>
            </a:r>
            <a:r>
              <a:rPr lang="en-US" i="1" dirty="0"/>
              <a:t> </a:t>
            </a:r>
            <a:r>
              <a:rPr lang="en-US" i="1" dirty="0" err="1"/>
              <a:t>driver_example.cpp</a:t>
            </a:r>
            <a:r>
              <a:rPr lang="en-US" i="1" dirty="0"/>
              <a:t> –o </a:t>
            </a:r>
            <a:r>
              <a:rPr lang="en-US" i="1" dirty="0" err="1"/>
              <a:t>driver_example.exe</a:t>
            </a:r>
            <a:r>
              <a:rPr lang="en-US" i="1" dirty="0"/>
              <a:t> –</a:t>
            </a:r>
            <a:r>
              <a:rPr lang="en-US" i="1" dirty="0" err="1"/>
              <a:t>lcuda</a:t>
            </a:r>
            <a:endParaRPr lang="en-US" i="1" dirty="0"/>
          </a:p>
          <a:p>
            <a:pPr lvl="2"/>
            <a:endParaRPr lang="en-US" i="1" dirty="0"/>
          </a:p>
          <a:p>
            <a:r>
              <a:rPr lang="en-US" dirty="0"/>
              <a:t>Run the code - ./</a:t>
            </a:r>
            <a:r>
              <a:rPr lang="en-US" dirty="0" err="1"/>
              <a:t>example.exe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11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DDDB74-017E-5C4D-8647-93F7A8C219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Bibliography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7A0-2963-A941-83A9-28E230AF1A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Harris, Mark 2017. </a:t>
            </a:r>
            <a:r>
              <a:rPr lang="en-US" dirty="0" err="1"/>
              <a:t>nvidia.com</a:t>
            </a:r>
            <a:r>
              <a:rPr lang="en-US" dirty="0"/>
              <a:t> </a:t>
            </a:r>
            <a:r>
              <a:rPr lang="en-US" i="1" dirty="0"/>
              <a:t>An Even Easier Introduction to CUDA</a:t>
            </a:r>
            <a:r>
              <a:rPr lang="en-US" dirty="0"/>
              <a:t>.</a:t>
            </a:r>
            <a:r>
              <a:rPr lang="en-US" i="1" dirty="0"/>
              <a:t> </a:t>
            </a:r>
            <a:r>
              <a:rPr lang="en-US" dirty="0"/>
              <a:t>Retrieved from </a:t>
            </a:r>
            <a:r>
              <a:rPr lang="en-US" dirty="0">
                <a:hlinkClick r:id="rId3"/>
              </a:rPr>
              <a:t>https://developer.nvidia.com/blog/even-easier-introduction-cuda/</a:t>
            </a:r>
            <a:r>
              <a:rPr lang="en-US" dirty="0"/>
              <a:t>.</a:t>
            </a:r>
          </a:p>
          <a:p>
            <a:r>
              <a:rPr lang="en-US" dirty="0"/>
              <a:t>[2] </a:t>
            </a:r>
            <a:r>
              <a:rPr lang="en-US" dirty="0" err="1"/>
              <a:t>readthedocs.io</a:t>
            </a:r>
            <a:r>
              <a:rPr lang="en-US" dirty="0"/>
              <a:t> </a:t>
            </a:r>
            <a:r>
              <a:rPr lang="en-US" i="1" dirty="0"/>
              <a:t>Say Hello to CUDA</a:t>
            </a:r>
            <a:r>
              <a:rPr lang="en-US" dirty="0"/>
              <a:t>.</a:t>
            </a:r>
            <a:r>
              <a:rPr lang="en-US" i="1" dirty="0"/>
              <a:t> </a:t>
            </a:r>
            <a:r>
              <a:rPr lang="en-US" dirty="0"/>
              <a:t>Retrieved from </a:t>
            </a:r>
            <a:r>
              <a:rPr lang="en-US" dirty="0">
                <a:hlinkClick r:id="rId4"/>
              </a:rPr>
              <a:t>https://cuda-tutorial.readthedocs.io/en/latest/tutorials/tutorial01/</a:t>
            </a:r>
            <a:r>
              <a:rPr lang="en-US" dirty="0"/>
              <a:t>.</a:t>
            </a:r>
          </a:p>
          <a:p>
            <a:r>
              <a:rPr lang="en-US" dirty="0"/>
              <a:t>[3] Nvidia. </a:t>
            </a:r>
            <a:r>
              <a:rPr lang="en-US" dirty="0" err="1"/>
              <a:t>github.com</a:t>
            </a:r>
            <a:r>
              <a:rPr lang="en-US" dirty="0"/>
              <a:t>. </a:t>
            </a:r>
            <a:r>
              <a:rPr lang="en-US" dirty="0" err="1"/>
              <a:t>Cuda</a:t>
            </a:r>
            <a:r>
              <a:rPr lang="en-US" dirty="0"/>
              <a:t>-samples. Retrieved from </a:t>
            </a:r>
            <a:r>
              <a:rPr lang="en-US" dirty="0">
                <a:hlinkClick r:id="rId5"/>
              </a:rPr>
              <a:t>https://github.com/NVIDIA/cuda-samples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4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FF67-CA0F-074A-81CC-B8D467C2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and Execution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40465-D741-6442-8ED6-057F27F0C3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/>
              <a:t>C/C++ sequential code</a:t>
            </a:r>
          </a:p>
          <a:p>
            <a:r>
              <a:rPr lang="en-US" sz="2400" dirty="0"/>
              <a:t>Runtime API code</a:t>
            </a:r>
          </a:p>
          <a:p>
            <a:r>
              <a:rPr lang="en-US" sz="2400" dirty="0"/>
              <a:t>Driver API code</a:t>
            </a:r>
          </a:p>
        </p:txBody>
      </p:sp>
    </p:spTree>
    <p:extLst>
      <p:ext uri="{BB962C8B-B14F-4D97-AF65-F5344CB8AC3E}">
        <p14:creationId xmlns:p14="http://schemas.microsoft.com/office/powerpoint/2010/main" val="391362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3D9A-9ACC-9946-8C4A-23F44DF6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FFB8E-9378-BA4F-BEFA-1077E5CBE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292" y="1093284"/>
            <a:ext cx="4302903" cy="3650166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sz="1000" dirty="0"/>
              <a:t>#include &lt;iostream&gt;</a:t>
            </a:r>
            <a:br>
              <a:rPr lang="en-US" sz="1000" dirty="0"/>
            </a:br>
            <a:r>
              <a:rPr lang="en-US" sz="1000" dirty="0"/>
              <a:t>#include &lt;</a:t>
            </a:r>
            <a:r>
              <a:rPr lang="en-US" sz="1000" dirty="0" err="1"/>
              <a:t>math.h</a:t>
            </a:r>
            <a:r>
              <a:rPr lang="en-US" sz="1000" dirty="0"/>
              <a:t>&gt;</a:t>
            </a:r>
          </a:p>
          <a:p>
            <a:pPr marL="0" indent="0" defTabSz="228600">
              <a:buNone/>
            </a:pPr>
            <a:br>
              <a:rPr lang="en-US" sz="1000" dirty="0"/>
            </a:br>
            <a:r>
              <a:rPr lang="en-US" sz="1000" dirty="0"/>
              <a:t>void add(int n, float *x, float *y) { </a:t>
            </a:r>
            <a:br>
              <a:rPr lang="en-US" sz="1000" dirty="0"/>
            </a:br>
            <a:r>
              <a:rPr lang="en-US" sz="1000" dirty="0"/>
              <a:t>	for (int </a:t>
            </a:r>
            <a:r>
              <a:rPr lang="en-US" sz="1000" dirty="0" err="1"/>
              <a:t>i</a:t>
            </a:r>
            <a:r>
              <a:rPr lang="en-US" sz="1000" dirty="0"/>
              <a:t> = 0; </a:t>
            </a:r>
            <a:r>
              <a:rPr lang="en-US" sz="1000" dirty="0" err="1"/>
              <a:t>i</a:t>
            </a:r>
            <a:r>
              <a:rPr lang="en-US" sz="1000" dirty="0"/>
              <a:t> &lt; n; </a:t>
            </a:r>
            <a:r>
              <a:rPr lang="en-US" sz="1000" dirty="0" err="1"/>
              <a:t>i</a:t>
            </a:r>
            <a:r>
              <a:rPr lang="en-US" sz="1000" dirty="0"/>
              <a:t>++) </a:t>
            </a:r>
            <a:br>
              <a:rPr lang="en-US" sz="1000" dirty="0"/>
            </a:br>
            <a:r>
              <a:rPr lang="en-US" sz="1000" dirty="0"/>
              <a:t>		y[</a:t>
            </a:r>
            <a:r>
              <a:rPr lang="en-US" sz="1000" dirty="0" err="1"/>
              <a:t>i</a:t>
            </a:r>
            <a:r>
              <a:rPr lang="en-US" sz="1000" dirty="0"/>
              <a:t>] = x[</a:t>
            </a:r>
            <a:r>
              <a:rPr lang="en-US" sz="1000" dirty="0" err="1"/>
              <a:t>i</a:t>
            </a:r>
            <a:r>
              <a:rPr lang="en-US" sz="1000" dirty="0"/>
              <a:t>] + y[</a:t>
            </a:r>
            <a:r>
              <a:rPr lang="en-US" sz="1000" dirty="0" err="1"/>
              <a:t>i</a:t>
            </a:r>
            <a:r>
              <a:rPr lang="en-US" sz="1000" dirty="0"/>
              <a:t>]; </a:t>
            </a:r>
            <a:br>
              <a:rPr lang="en-US" sz="1000" dirty="0"/>
            </a:br>
            <a:r>
              <a:rPr lang="en-US" sz="1000" dirty="0"/>
              <a:t>} </a:t>
            </a:r>
          </a:p>
          <a:p>
            <a:pPr marL="0" indent="0" defTabSz="228600">
              <a:buNone/>
            </a:pPr>
            <a:br>
              <a:rPr lang="en-US" sz="1000" dirty="0"/>
            </a:br>
            <a:r>
              <a:rPr lang="en-US" sz="1000" dirty="0"/>
              <a:t>int main(void) { </a:t>
            </a:r>
            <a:br>
              <a:rPr lang="en-US" sz="1000" dirty="0"/>
            </a:br>
            <a:r>
              <a:rPr lang="en-US" sz="1000" dirty="0"/>
              <a:t>	int N = 1&lt;&lt;20; // 1M elements </a:t>
            </a:r>
            <a:br>
              <a:rPr lang="en-US" sz="1000" dirty="0"/>
            </a:br>
            <a:r>
              <a:rPr lang="en-US" sz="1000" dirty="0"/>
              <a:t>	float *x = new float[N]; </a:t>
            </a:r>
            <a:br>
              <a:rPr lang="en-US" sz="1000" dirty="0"/>
            </a:br>
            <a:r>
              <a:rPr lang="en-US" sz="1000" dirty="0"/>
              <a:t>	float *y = new float[N]; </a:t>
            </a:r>
            <a:br>
              <a:rPr lang="en-US" sz="1000" dirty="0"/>
            </a:br>
            <a:r>
              <a:rPr lang="en-US" sz="1000" dirty="0"/>
              <a:t>	for (int </a:t>
            </a:r>
            <a:r>
              <a:rPr lang="en-US" sz="1000" dirty="0" err="1"/>
              <a:t>i</a:t>
            </a:r>
            <a:r>
              <a:rPr lang="en-US" sz="1000" dirty="0"/>
              <a:t> = 0; </a:t>
            </a:r>
            <a:r>
              <a:rPr lang="en-US" sz="1000" dirty="0" err="1"/>
              <a:t>i</a:t>
            </a:r>
            <a:r>
              <a:rPr lang="en-US" sz="1000" dirty="0"/>
              <a:t> &lt; N; </a:t>
            </a:r>
            <a:r>
              <a:rPr lang="en-US" sz="1000" dirty="0" err="1"/>
              <a:t>i</a:t>
            </a:r>
            <a:r>
              <a:rPr lang="en-US" sz="1000" dirty="0"/>
              <a:t>++){ </a:t>
            </a:r>
            <a:br>
              <a:rPr lang="en-US" sz="1000" dirty="0"/>
            </a:br>
            <a:r>
              <a:rPr lang="en-US" sz="1000" dirty="0"/>
              <a:t>		x[</a:t>
            </a:r>
            <a:r>
              <a:rPr lang="en-US" sz="1000" dirty="0" err="1"/>
              <a:t>i</a:t>
            </a:r>
            <a:r>
              <a:rPr lang="en-US" sz="1000" dirty="0"/>
              <a:t>] = 1.0f; </a:t>
            </a:r>
            <a:br>
              <a:rPr lang="en-US" sz="1000" dirty="0"/>
            </a:br>
            <a:r>
              <a:rPr lang="en-US" sz="1000" dirty="0"/>
              <a:t>		y[</a:t>
            </a:r>
            <a:r>
              <a:rPr lang="en-US" sz="1000" dirty="0" err="1"/>
              <a:t>i</a:t>
            </a:r>
            <a:r>
              <a:rPr lang="en-US" sz="1000" dirty="0"/>
              <a:t>] = 2.0f; </a:t>
            </a:r>
            <a:br>
              <a:rPr lang="en-US" sz="1000" dirty="0"/>
            </a:br>
            <a:r>
              <a:rPr lang="en-US" sz="1000" dirty="0"/>
              <a:t>	}</a:t>
            </a:r>
            <a:br>
              <a:rPr lang="en-US" sz="1000" dirty="0"/>
            </a:br>
            <a:r>
              <a:rPr lang="en-US" sz="1000" dirty="0"/>
              <a:t>	add(N, x, y); </a:t>
            </a:r>
            <a:br>
              <a:rPr lang="en-US" sz="1000" dirty="0"/>
            </a:br>
            <a:r>
              <a:rPr lang="en-US" sz="1000" dirty="0"/>
              <a:t>	float </a:t>
            </a:r>
            <a:r>
              <a:rPr lang="en-US" sz="1000" dirty="0" err="1"/>
              <a:t>maxError</a:t>
            </a:r>
            <a:r>
              <a:rPr lang="en-US" sz="1000" dirty="0"/>
              <a:t> = 0.0f; </a:t>
            </a:r>
            <a:br>
              <a:rPr lang="en-US" sz="1000" dirty="0"/>
            </a:br>
            <a:r>
              <a:rPr lang="en-US" sz="1000" dirty="0"/>
              <a:t>	for (int </a:t>
            </a:r>
            <a:r>
              <a:rPr lang="en-US" sz="1000" dirty="0" err="1"/>
              <a:t>i</a:t>
            </a:r>
            <a:r>
              <a:rPr lang="en-US" sz="1000" dirty="0"/>
              <a:t> = 0; </a:t>
            </a:r>
            <a:r>
              <a:rPr lang="en-US" sz="1000" dirty="0" err="1"/>
              <a:t>i</a:t>
            </a:r>
            <a:r>
              <a:rPr lang="en-US" sz="1000" dirty="0"/>
              <a:t> &lt; N; </a:t>
            </a:r>
            <a:r>
              <a:rPr lang="en-US" sz="1000" dirty="0" err="1"/>
              <a:t>i</a:t>
            </a:r>
            <a:r>
              <a:rPr lang="en-US" sz="1000" dirty="0"/>
              <a:t>++) </a:t>
            </a:r>
            <a:br>
              <a:rPr lang="en-US" sz="1000" dirty="0"/>
            </a:br>
            <a:r>
              <a:rPr lang="en-US" sz="1000" dirty="0"/>
              <a:t>		</a:t>
            </a:r>
            <a:r>
              <a:rPr lang="en-US" sz="1000" dirty="0" err="1"/>
              <a:t>maxError</a:t>
            </a:r>
            <a:r>
              <a:rPr lang="en-US" sz="1000" dirty="0"/>
              <a:t> = fmax(</a:t>
            </a:r>
            <a:r>
              <a:rPr lang="en-US" sz="1000" dirty="0" err="1"/>
              <a:t>maxError</a:t>
            </a:r>
            <a:r>
              <a:rPr lang="en-US" sz="1000" dirty="0"/>
              <a:t>, fabs(y[</a:t>
            </a:r>
            <a:r>
              <a:rPr lang="en-US" sz="1000" dirty="0" err="1"/>
              <a:t>i</a:t>
            </a:r>
            <a:r>
              <a:rPr lang="en-US" sz="1000" dirty="0"/>
              <a:t>]-3.0f)); </a:t>
            </a:r>
            <a:br>
              <a:rPr lang="en-US" sz="1000" dirty="0"/>
            </a:br>
            <a:r>
              <a:rPr lang="en-US" sz="1000" dirty="0"/>
              <a:t>	std::</a:t>
            </a:r>
            <a:r>
              <a:rPr lang="en-US" sz="1000" dirty="0" err="1"/>
              <a:t>cout</a:t>
            </a:r>
            <a:r>
              <a:rPr lang="en-US" sz="1000" dirty="0"/>
              <a:t> &lt;&lt; "Max error: " &lt;&lt; </a:t>
            </a:r>
            <a:r>
              <a:rPr lang="en-US" sz="1000" dirty="0" err="1"/>
              <a:t>maxError</a:t>
            </a:r>
            <a:r>
              <a:rPr lang="en-US" sz="1000" dirty="0"/>
              <a:t> &lt;&lt; std::</a:t>
            </a:r>
            <a:r>
              <a:rPr lang="en-US" sz="1000" dirty="0" err="1"/>
              <a:t>endl</a:t>
            </a:r>
            <a:r>
              <a:rPr lang="en-US" sz="1000" dirty="0"/>
              <a:t>; </a:t>
            </a:r>
            <a:br>
              <a:rPr lang="en-US" sz="1000" dirty="0"/>
            </a:br>
            <a:r>
              <a:rPr lang="en-US" sz="1000" dirty="0"/>
              <a:t>	delete [] x; </a:t>
            </a:r>
            <a:br>
              <a:rPr lang="en-US" sz="1000" dirty="0"/>
            </a:br>
            <a:r>
              <a:rPr lang="en-US" sz="1000" dirty="0"/>
              <a:t>	delete [] y;</a:t>
            </a:r>
            <a:br>
              <a:rPr lang="en-US" sz="1000" dirty="0"/>
            </a:br>
            <a:r>
              <a:rPr lang="en-US" sz="1000" dirty="0"/>
              <a:t>	return 0; </a:t>
            </a:r>
            <a:br>
              <a:rPr lang="en-US" sz="1000" dirty="0"/>
            </a:br>
            <a:r>
              <a:rPr lang="en-US" sz="1000" dirty="0"/>
              <a:t>}</a:t>
            </a:r>
          </a:p>
        </p:txBody>
      </p:sp>
      <p:grpSp>
        <p:nvGrpSpPr>
          <p:cNvPr id="4" name="Group 3" descr="Sequential Code for that is iteratively adds the contents of two arrays.">
            <a:extLst>
              <a:ext uri="{FF2B5EF4-FFF2-40B4-BE49-F238E27FC236}">
                <a16:creationId xmlns:a16="http://schemas.microsoft.com/office/drawing/2014/main" id="{85C5CCE4-EA31-4A4C-9131-083C0477E21B}"/>
              </a:ext>
            </a:extLst>
          </p:cNvPr>
          <p:cNvGrpSpPr/>
          <p:nvPr/>
        </p:nvGrpSpPr>
        <p:grpSpPr>
          <a:xfrm>
            <a:off x="576146" y="1449658"/>
            <a:ext cx="8110654" cy="923330"/>
            <a:chOff x="576146" y="1449658"/>
            <a:chExt cx="8110654" cy="923330"/>
          </a:xfrm>
        </p:grpSpPr>
        <p:sp>
          <p:nvSpPr>
            <p:cNvPr id="6" name="Rectangular Callout 5">
              <a:extLst>
                <a:ext uri="{FF2B5EF4-FFF2-40B4-BE49-F238E27FC236}">
                  <a16:creationId xmlns:a16="http://schemas.microsoft.com/office/drawing/2014/main" id="{EBBF38E9-D0D3-B442-8EB2-83DECDBCB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6146" y="1568605"/>
              <a:ext cx="3995854" cy="661639"/>
            </a:xfrm>
            <a:prstGeom prst="wedgeRectCallout">
              <a:avLst>
                <a:gd name="adj1" fmla="val 58661"/>
                <a:gd name="adj2" fmla="val -23639"/>
              </a:avLst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1181D9-C568-E144-8277-9111B044004F}"/>
                </a:ext>
              </a:extLst>
            </p:cNvPr>
            <p:cNvSpPr txBox="1"/>
            <p:nvPr/>
          </p:nvSpPr>
          <p:spPr>
            <a:xfrm>
              <a:off x="4973444" y="1449658"/>
              <a:ext cx="37133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Sequential Code for that is iteratively adds the contents of two arrays</a:t>
              </a:r>
            </a:p>
          </p:txBody>
        </p:sp>
      </p:grpSp>
      <p:grpSp>
        <p:nvGrpSpPr>
          <p:cNvPr id="5" name="Group 4" descr="Initialization of various variables and arrays.">
            <a:extLst>
              <a:ext uri="{FF2B5EF4-FFF2-40B4-BE49-F238E27FC236}">
                <a16:creationId xmlns:a16="http://schemas.microsoft.com/office/drawing/2014/main" id="{10E5ECFB-E5A2-D74A-9912-B0E65E15FDB8}"/>
              </a:ext>
            </a:extLst>
          </p:cNvPr>
          <p:cNvGrpSpPr/>
          <p:nvPr/>
        </p:nvGrpSpPr>
        <p:grpSpPr>
          <a:xfrm>
            <a:off x="572428" y="2571750"/>
            <a:ext cx="8010294" cy="970621"/>
            <a:chOff x="572428" y="2571750"/>
            <a:chExt cx="8010294" cy="970621"/>
          </a:xfrm>
        </p:grpSpPr>
        <p:sp>
          <p:nvSpPr>
            <p:cNvPr id="9" name="Rectangular Callout 8">
              <a:extLst>
                <a:ext uri="{FF2B5EF4-FFF2-40B4-BE49-F238E27FC236}">
                  <a16:creationId xmlns:a16="http://schemas.microsoft.com/office/drawing/2014/main" id="{A02B8543-62F2-E94E-9503-E26D6DFC5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28" y="2571750"/>
              <a:ext cx="3880625" cy="970621"/>
            </a:xfrm>
            <a:prstGeom prst="wedgeRectCallout">
              <a:avLst>
                <a:gd name="adj1" fmla="val 58661"/>
                <a:gd name="adj2" fmla="val -23639"/>
              </a:avLst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ACB2B1-581F-5044-AC51-A39AD8004E9D}"/>
                </a:ext>
              </a:extLst>
            </p:cNvPr>
            <p:cNvSpPr txBox="1"/>
            <p:nvPr/>
          </p:nvSpPr>
          <p:spPr>
            <a:xfrm>
              <a:off x="5003181" y="2601022"/>
              <a:ext cx="35795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Initialization of various variables and arrays</a:t>
              </a:r>
            </a:p>
          </p:txBody>
        </p:sp>
      </p:grpSp>
      <p:grpSp>
        <p:nvGrpSpPr>
          <p:cNvPr id="14" name="Group 13" descr="Execution of add function and simple test/print of results">
            <a:extLst>
              <a:ext uri="{FF2B5EF4-FFF2-40B4-BE49-F238E27FC236}">
                <a16:creationId xmlns:a16="http://schemas.microsoft.com/office/drawing/2014/main" id="{304F6F91-7CDD-984D-99FF-1BAF78E1CBD5}"/>
              </a:ext>
            </a:extLst>
          </p:cNvPr>
          <p:cNvGrpSpPr/>
          <p:nvPr/>
        </p:nvGrpSpPr>
        <p:grpSpPr>
          <a:xfrm>
            <a:off x="572428" y="3501483"/>
            <a:ext cx="8114372" cy="713679"/>
            <a:chOff x="572428" y="3501483"/>
            <a:chExt cx="8114372" cy="713679"/>
          </a:xfrm>
        </p:grpSpPr>
        <p:sp>
          <p:nvSpPr>
            <p:cNvPr id="11" name="Rectangular Callout 10">
              <a:extLst>
                <a:ext uri="{FF2B5EF4-FFF2-40B4-BE49-F238E27FC236}">
                  <a16:creationId xmlns:a16="http://schemas.microsoft.com/office/drawing/2014/main" id="{1CBDE746-DBAF-6442-9665-B0D17AF68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28" y="3538654"/>
              <a:ext cx="3880625" cy="676508"/>
            </a:xfrm>
            <a:prstGeom prst="wedgeRectCallout">
              <a:avLst>
                <a:gd name="adj1" fmla="val 58661"/>
                <a:gd name="adj2" fmla="val -23639"/>
              </a:avLst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0DFCB1-2D5B-B243-B4ED-C315EA9C963B}"/>
                </a:ext>
              </a:extLst>
            </p:cNvPr>
            <p:cNvSpPr txBox="1"/>
            <p:nvPr/>
          </p:nvSpPr>
          <p:spPr>
            <a:xfrm>
              <a:off x="5010615" y="3501483"/>
              <a:ext cx="3676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Execution of add function and simple test/print of results</a:t>
              </a:r>
            </a:p>
          </p:txBody>
        </p:sp>
      </p:grpSp>
      <p:grpSp>
        <p:nvGrpSpPr>
          <p:cNvPr id="16" name="Group 15" descr="Deallocation of memory associated with 2 arrays">
            <a:extLst>
              <a:ext uri="{FF2B5EF4-FFF2-40B4-BE49-F238E27FC236}">
                <a16:creationId xmlns:a16="http://schemas.microsoft.com/office/drawing/2014/main" id="{62F2E599-7587-244F-A1C6-5C133ECA4DA8}"/>
              </a:ext>
            </a:extLst>
          </p:cNvPr>
          <p:cNvGrpSpPr/>
          <p:nvPr/>
        </p:nvGrpSpPr>
        <p:grpSpPr>
          <a:xfrm>
            <a:off x="572428" y="4097119"/>
            <a:ext cx="8114372" cy="646331"/>
            <a:chOff x="572428" y="4097119"/>
            <a:chExt cx="8114372" cy="646331"/>
          </a:xfrm>
        </p:grpSpPr>
        <p:sp>
          <p:nvSpPr>
            <p:cNvPr id="13" name="Rectangular Callout 12">
              <a:extLst>
                <a:ext uri="{FF2B5EF4-FFF2-40B4-BE49-F238E27FC236}">
                  <a16:creationId xmlns:a16="http://schemas.microsoft.com/office/drawing/2014/main" id="{47AB5AFE-83F9-0843-B4B5-719E746F7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2428" y="4218878"/>
              <a:ext cx="3880625" cy="412595"/>
            </a:xfrm>
            <a:prstGeom prst="wedgeRectCallout">
              <a:avLst>
                <a:gd name="adj1" fmla="val 58661"/>
                <a:gd name="adj2" fmla="val -23639"/>
              </a:avLst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893D4-9245-D644-8F14-A754993B7724}"/>
                </a:ext>
              </a:extLst>
            </p:cNvPr>
            <p:cNvSpPr txBox="1"/>
            <p:nvPr/>
          </p:nvSpPr>
          <p:spPr>
            <a:xfrm>
              <a:off x="5010615" y="4097119"/>
              <a:ext cx="3676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Deallocation of memory associated with 2 arrays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B44AE7-087D-8047-AD8E-C1A8335EE8B9}"/>
              </a:ext>
            </a:extLst>
          </p:cNvPr>
          <p:cNvSpPr txBox="1"/>
          <p:nvPr/>
        </p:nvSpPr>
        <p:spPr>
          <a:xfrm>
            <a:off x="126381" y="443818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28634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3D9A-9ACC-9946-8C4A-23F44DF6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Code Compilation</a:t>
            </a:r>
            <a:r>
              <a:rPr lang="en-US" baseline="0" dirty="0"/>
              <a:t> and Execution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7F336-C7A1-9240-804F-7B24F0B277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8152880" cy="3352799"/>
          </a:xfrm>
        </p:spPr>
        <p:txBody>
          <a:bodyPr/>
          <a:lstStyle/>
          <a:p>
            <a:r>
              <a:rPr lang="en-US" sz="2400" dirty="0"/>
              <a:t>Compilation: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i="1" dirty="0" err="1"/>
              <a:t>gcc</a:t>
            </a:r>
            <a:r>
              <a:rPr lang="en-US" sz="2400" i="1" dirty="0"/>
              <a:t> </a:t>
            </a:r>
            <a:r>
              <a:rPr lang="en-US" sz="2400" i="1" dirty="0" err="1"/>
              <a:t>example_code.cpp</a:t>
            </a:r>
            <a:r>
              <a:rPr lang="en-US" sz="2400" i="1" dirty="0"/>
              <a:t> -o </a:t>
            </a:r>
            <a:r>
              <a:rPr lang="en-US" sz="2400" i="1" dirty="0" err="1"/>
              <a:t>example_code.exe</a:t>
            </a:r>
            <a:endParaRPr lang="en-US" sz="2400" i="1" dirty="0"/>
          </a:p>
          <a:p>
            <a:pPr marL="0" indent="0">
              <a:buNone/>
            </a:pPr>
            <a:r>
              <a:rPr lang="en-US" sz="2400" dirty="0"/>
              <a:t>Note: can use the g++ compiler as well</a:t>
            </a:r>
          </a:p>
          <a:p>
            <a:r>
              <a:rPr lang="en-US" sz="2400" dirty="0"/>
              <a:t>Execution:</a:t>
            </a:r>
          </a:p>
          <a:p>
            <a:pPr marL="0" indent="0">
              <a:buNone/>
            </a:pPr>
            <a:r>
              <a:rPr lang="en-US" sz="2400" dirty="0"/>
              <a:t>	. ./</a:t>
            </a:r>
            <a:r>
              <a:rPr lang="en-US" sz="2400" dirty="0" err="1"/>
              <a:t>example_code.exe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146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3D9A-9ACC-9946-8C4A-23F44DF6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API Example Kernel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FFB8E-9378-BA4F-BEFA-1077E5CBE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1523590"/>
            <a:ext cx="8229600" cy="1914856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sz="2000" dirty="0"/>
              <a:t>__global__ void </a:t>
            </a:r>
            <a:r>
              <a:rPr lang="en-US" sz="2000" dirty="0" err="1"/>
              <a:t>vector_add</a:t>
            </a:r>
            <a:r>
              <a:rPr lang="en-US" sz="2000" dirty="0"/>
              <a:t>(float *out, float *a, float *b, int n) { </a:t>
            </a:r>
          </a:p>
          <a:p>
            <a:pPr marL="0" indent="0" defTabSz="228600">
              <a:buNone/>
            </a:pPr>
            <a:r>
              <a:rPr lang="en-US" sz="2000" dirty="0"/>
              <a:t>	for(int </a:t>
            </a:r>
            <a:r>
              <a:rPr lang="en-US" sz="2000" dirty="0" err="1"/>
              <a:t>i</a:t>
            </a:r>
            <a:r>
              <a:rPr lang="en-US" sz="2000" dirty="0"/>
              <a:t> = 0; </a:t>
            </a:r>
            <a:r>
              <a:rPr lang="en-US" sz="2000" dirty="0" err="1"/>
              <a:t>i</a:t>
            </a:r>
            <a:r>
              <a:rPr lang="en-US" sz="2000" dirty="0"/>
              <a:t> &lt; n; </a:t>
            </a:r>
            <a:r>
              <a:rPr lang="en-US" sz="2000" dirty="0" err="1"/>
              <a:t>i</a:t>
            </a:r>
            <a:r>
              <a:rPr lang="en-US" sz="2000" dirty="0"/>
              <a:t>++){ </a:t>
            </a:r>
          </a:p>
          <a:p>
            <a:pPr marL="0" indent="0" defTabSz="228600">
              <a:buNone/>
            </a:pPr>
            <a:r>
              <a:rPr lang="en-US" sz="2000" dirty="0"/>
              <a:t>		out[</a:t>
            </a:r>
            <a:r>
              <a:rPr lang="en-US" sz="2000" dirty="0" err="1"/>
              <a:t>i</a:t>
            </a:r>
            <a:r>
              <a:rPr lang="en-US" sz="2000" dirty="0"/>
              <a:t>] = a[</a:t>
            </a:r>
            <a:r>
              <a:rPr lang="en-US" sz="2000" dirty="0" err="1"/>
              <a:t>i</a:t>
            </a:r>
            <a:r>
              <a:rPr lang="en-US" sz="2000" dirty="0"/>
              <a:t>] + b[</a:t>
            </a:r>
            <a:r>
              <a:rPr lang="en-US" sz="2000" dirty="0" err="1"/>
              <a:t>i</a:t>
            </a:r>
            <a:r>
              <a:rPr lang="en-US" sz="2000" dirty="0"/>
              <a:t>]; </a:t>
            </a:r>
          </a:p>
          <a:p>
            <a:pPr marL="0" indent="0" defTabSz="228600">
              <a:buNone/>
            </a:pPr>
            <a:r>
              <a:rPr lang="en-US" sz="2000" dirty="0"/>
              <a:t>	} </a:t>
            </a:r>
          </a:p>
          <a:p>
            <a:pPr marL="0" indent="0" defTabSz="228600">
              <a:buNone/>
            </a:pPr>
            <a:r>
              <a:rPr lang="en-US" sz="20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AEC52-224A-0A46-8DB3-31B09077F9BE}"/>
              </a:ext>
            </a:extLst>
          </p:cNvPr>
          <p:cNvSpPr txBox="1"/>
          <p:nvPr/>
        </p:nvSpPr>
        <p:spPr>
          <a:xfrm>
            <a:off x="457200" y="4374118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47587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3BD9-32EA-1741-AA0F-71CFAB74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API main function</a:t>
            </a:r>
          </a:p>
        </p:txBody>
      </p:sp>
      <p:sp>
        <p:nvSpPr>
          <p:cNvPr id="3" name="Text Placeholder 2" descr="The Runtime example's main function.">
            <a:extLst>
              <a:ext uri="{FF2B5EF4-FFF2-40B4-BE49-F238E27FC236}">
                <a16:creationId xmlns:a16="http://schemas.microsoft.com/office/drawing/2014/main" id="{7AAA8972-CB9E-7B46-A664-CC38655F1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152881" cy="3297295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#define N 10000000 </a:t>
            </a:r>
          </a:p>
          <a:p>
            <a:pPr marL="0" indent="0">
              <a:buNone/>
            </a:pPr>
            <a:r>
              <a:rPr lang="en-US" sz="1200" dirty="0"/>
              <a:t>int main(){ </a:t>
            </a:r>
          </a:p>
          <a:p>
            <a:pPr marL="0" indent="0">
              <a:buNone/>
            </a:pPr>
            <a:r>
              <a:rPr lang="en-US" sz="1200" dirty="0"/>
              <a:t>	float *a, *b, *out,*</a:t>
            </a:r>
            <a:r>
              <a:rPr lang="en-US" sz="1200" dirty="0" err="1"/>
              <a:t>d_a</a:t>
            </a:r>
            <a:r>
              <a:rPr lang="en-US" sz="1200" dirty="0"/>
              <a:t>, *</a:t>
            </a:r>
            <a:r>
              <a:rPr lang="en-US" sz="1200" dirty="0" err="1"/>
              <a:t>d_b</a:t>
            </a:r>
            <a:r>
              <a:rPr lang="en-US" sz="1200" dirty="0"/>
              <a:t>, *</a:t>
            </a:r>
            <a:r>
              <a:rPr lang="en-US" sz="1200" dirty="0" err="1"/>
              <a:t>d_out</a:t>
            </a:r>
            <a:r>
              <a:rPr lang="en-US" sz="1200" dirty="0"/>
              <a:t>; </a:t>
            </a:r>
            <a:br>
              <a:rPr lang="en-US" sz="1200" dirty="0"/>
            </a:br>
            <a:r>
              <a:rPr lang="en-US" sz="1200" dirty="0"/>
              <a:t>	a = (float*)malloc(</a:t>
            </a:r>
            <a:r>
              <a:rPr lang="en-US" sz="1200" dirty="0" err="1"/>
              <a:t>sizeof</a:t>
            </a:r>
            <a:r>
              <a:rPr lang="en-US" sz="1200" dirty="0"/>
              <a:t>(float) * N);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cudaMalloc</a:t>
            </a:r>
            <a:r>
              <a:rPr lang="en-US" sz="1200" dirty="0"/>
              <a:t>((void**)&amp;</a:t>
            </a:r>
            <a:r>
              <a:rPr lang="en-US" sz="1200" dirty="0" err="1"/>
              <a:t>d_a</a:t>
            </a:r>
            <a:r>
              <a:rPr lang="en-US" sz="1200" dirty="0"/>
              <a:t>, </a:t>
            </a:r>
            <a:r>
              <a:rPr lang="en-US" sz="1200" dirty="0" err="1"/>
              <a:t>sizeof</a:t>
            </a:r>
            <a:r>
              <a:rPr lang="en-US" sz="1200" dirty="0"/>
              <a:t>(float) * N);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dirty="0"/>
              <a:t>	 for(int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 N; </a:t>
            </a:r>
            <a:r>
              <a:rPr lang="en-US" sz="1200" dirty="0" err="1"/>
              <a:t>i</a:t>
            </a:r>
            <a:r>
              <a:rPr lang="en-US" sz="1200" dirty="0"/>
              <a:t>++){</a:t>
            </a:r>
          </a:p>
          <a:p>
            <a:pPr marL="684212" lvl="2" indent="0">
              <a:buNone/>
            </a:pPr>
            <a:r>
              <a:rPr lang="en-US" sz="1200" dirty="0"/>
              <a:t>        a[</a:t>
            </a:r>
            <a:r>
              <a:rPr lang="en-US" sz="1200" dirty="0" err="1"/>
              <a:t>i</a:t>
            </a:r>
            <a:r>
              <a:rPr lang="en-US" sz="1200" dirty="0"/>
              <a:t>] = 1.0f;</a:t>
            </a:r>
          </a:p>
          <a:p>
            <a:pPr marL="684212" lvl="2" indent="0">
              <a:buNone/>
            </a:pPr>
            <a:r>
              <a:rPr lang="en-US" sz="1200" dirty="0"/>
              <a:t>        b[</a:t>
            </a:r>
            <a:r>
              <a:rPr lang="en-US" sz="1200" dirty="0" err="1"/>
              <a:t>i</a:t>
            </a:r>
            <a:r>
              <a:rPr lang="en-US" sz="1200" dirty="0"/>
              <a:t>] = 2.0f;</a:t>
            </a:r>
          </a:p>
          <a:p>
            <a:pPr marL="684212" lvl="2" indent="0">
              <a:buNone/>
            </a:pP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cudaMemcpy</a:t>
            </a:r>
            <a:r>
              <a:rPr lang="en-US" sz="1200" dirty="0"/>
              <a:t>(</a:t>
            </a:r>
            <a:r>
              <a:rPr lang="en-US" sz="1200" dirty="0" err="1"/>
              <a:t>d_a</a:t>
            </a:r>
            <a:r>
              <a:rPr lang="en-US" sz="1200" dirty="0"/>
              <a:t>, a, </a:t>
            </a:r>
            <a:r>
              <a:rPr lang="en-US" sz="1200" b="1" dirty="0" err="1"/>
              <a:t>sizeof</a:t>
            </a:r>
            <a:r>
              <a:rPr lang="en-US" sz="1200" dirty="0"/>
              <a:t>(</a:t>
            </a:r>
            <a:r>
              <a:rPr lang="en-US" sz="1200" b="1" dirty="0"/>
              <a:t>float</a:t>
            </a:r>
            <a:r>
              <a:rPr lang="en-US" sz="1200" dirty="0"/>
              <a:t>) * N, </a:t>
            </a:r>
            <a:r>
              <a:rPr lang="en-US" sz="1200" dirty="0" err="1"/>
              <a:t>cudaMemcpyHostToDevice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200" dirty="0" err="1"/>
              <a:t>vector_add</a:t>
            </a:r>
            <a:r>
              <a:rPr lang="en-US" sz="1200" dirty="0"/>
              <a:t>&lt;&lt;&lt;1,1&gt;&gt;&gt;(</a:t>
            </a:r>
            <a:r>
              <a:rPr lang="en-US" sz="1200" dirty="0" err="1"/>
              <a:t>d_out</a:t>
            </a:r>
            <a:r>
              <a:rPr lang="en-US" sz="1200" dirty="0"/>
              <a:t>, </a:t>
            </a:r>
            <a:r>
              <a:rPr lang="en-US" sz="1200" dirty="0" err="1"/>
              <a:t>d_a</a:t>
            </a:r>
            <a:r>
              <a:rPr lang="en-US" sz="1200" dirty="0"/>
              <a:t>, </a:t>
            </a:r>
            <a:r>
              <a:rPr lang="en-US" sz="1200" dirty="0" err="1"/>
              <a:t>d_b</a:t>
            </a:r>
            <a:r>
              <a:rPr lang="en-US" sz="1200" dirty="0"/>
              <a:t>, N);</a:t>
            </a:r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200" dirty="0" err="1"/>
              <a:t>cudaMemcpy</a:t>
            </a:r>
            <a:r>
              <a:rPr lang="en-US" sz="1200" dirty="0"/>
              <a:t>(out, </a:t>
            </a:r>
            <a:r>
              <a:rPr lang="en-US" sz="1200" dirty="0" err="1"/>
              <a:t>d_out</a:t>
            </a:r>
            <a:r>
              <a:rPr lang="en-US" sz="1200" dirty="0"/>
              <a:t>, </a:t>
            </a:r>
            <a:r>
              <a:rPr lang="en-US" sz="1200" dirty="0" err="1"/>
              <a:t>sizeof</a:t>
            </a:r>
            <a:r>
              <a:rPr lang="en-US" sz="1200" dirty="0"/>
              <a:t>(float) * N, </a:t>
            </a:r>
            <a:r>
              <a:rPr lang="en-US" sz="1200" dirty="0" err="1"/>
              <a:t>cudaMemcpyDeviceToHost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cudaFree</a:t>
            </a:r>
            <a:r>
              <a:rPr lang="en-US" sz="1200" dirty="0"/>
              <a:t>(</a:t>
            </a:r>
            <a:r>
              <a:rPr lang="en-US" sz="1200" dirty="0" err="1"/>
              <a:t>d_a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>}</a:t>
            </a:r>
          </a:p>
        </p:txBody>
      </p:sp>
      <p:grpSp>
        <p:nvGrpSpPr>
          <p:cNvPr id="10" name="Group 9" descr="Call out for allocation of pointer memory for first 3 lines of main function.">
            <a:extLst>
              <a:ext uri="{FF2B5EF4-FFF2-40B4-BE49-F238E27FC236}">
                <a16:creationId xmlns:a16="http://schemas.microsoft.com/office/drawing/2014/main" id="{D91C269B-92AB-0E4C-AA62-55CE3A8E0D0F}"/>
              </a:ext>
            </a:extLst>
          </p:cNvPr>
          <p:cNvGrpSpPr/>
          <p:nvPr/>
        </p:nvGrpSpPr>
        <p:grpSpPr>
          <a:xfrm>
            <a:off x="1250687" y="1924402"/>
            <a:ext cx="7436111" cy="780510"/>
            <a:chOff x="1073096" y="2398134"/>
            <a:chExt cx="17046376" cy="5513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93DAFA-2B6A-424D-8291-0280021EEC4D}"/>
                </a:ext>
              </a:extLst>
            </p:cNvPr>
            <p:cNvSpPr/>
            <p:nvPr/>
          </p:nvSpPr>
          <p:spPr>
            <a:xfrm>
              <a:off x="1073096" y="2398134"/>
              <a:ext cx="17046376" cy="55136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0FB2CC-F0B9-F04D-8D8E-784F5AFD6B09}"/>
                </a:ext>
              </a:extLst>
            </p:cNvPr>
            <p:cNvSpPr txBox="1"/>
            <p:nvPr/>
          </p:nvSpPr>
          <p:spPr>
            <a:xfrm>
              <a:off x="10488449" y="2511386"/>
              <a:ext cx="6602009" cy="26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Allocate pointer memory</a:t>
              </a:r>
            </a:p>
          </p:txBody>
        </p:sp>
      </p:grpSp>
      <p:grpSp>
        <p:nvGrpSpPr>
          <p:cNvPr id="12" name="Group 11" descr="Callout for second 5 lines of code, includes the for loop and next line. This initializes arrays and copys data to GPU.">
            <a:extLst>
              <a:ext uri="{FF2B5EF4-FFF2-40B4-BE49-F238E27FC236}">
                <a16:creationId xmlns:a16="http://schemas.microsoft.com/office/drawing/2014/main" id="{942577C2-E648-6540-83EF-74675647AA64}"/>
              </a:ext>
            </a:extLst>
          </p:cNvPr>
          <p:cNvGrpSpPr/>
          <p:nvPr/>
        </p:nvGrpSpPr>
        <p:grpSpPr>
          <a:xfrm>
            <a:off x="1250686" y="2705414"/>
            <a:ext cx="7494303" cy="1018687"/>
            <a:chOff x="1073096" y="3121050"/>
            <a:chExt cx="17179774" cy="10186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3AFCCF-60B4-E64C-8B7A-90E28BC69AE9}"/>
                </a:ext>
              </a:extLst>
            </p:cNvPr>
            <p:cNvSpPr/>
            <p:nvPr/>
          </p:nvSpPr>
          <p:spPr>
            <a:xfrm>
              <a:off x="1073096" y="3121050"/>
              <a:ext cx="17046376" cy="101868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836C65-5C8A-BF4A-96DF-27F324C94F55}"/>
                </a:ext>
              </a:extLst>
            </p:cNvPr>
            <p:cNvSpPr txBox="1"/>
            <p:nvPr/>
          </p:nvSpPr>
          <p:spPr>
            <a:xfrm>
              <a:off x="10488451" y="3256926"/>
              <a:ext cx="77644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Initialize arrays and copy to GPU</a:t>
              </a:r>
            </a:p>
          </p:txBody>
        </p:sp>
      </p:grpSp>
      <p:grpSp>
        <p:nvGrpSpPr>
          <p:cNvPr id="11" name="Group 10" descr="Execution of the vector_add kernel with 1 thread per block per grid.">
            <a:extLst>
              <a:ext uri="{FF2B5EF4-FFF2-40B4-BE49-F238E27FC236}">
                <a16:creationId xmlns:a16="http://schemas.microsoft.com/office/drawing/2014/main" id="{67DF463D-3E19-374C-818D-7BA6755CE6A2}"/>
              </a:ext>
            </a:extLst>
          </p:cNvPr>
          <p:cNvGrpSpPr/>
          <p:nvPr/>
        </p:nvGrpSpPr>
        <p:grpSpPr>
          <a:xfrm>
            <a:off x="1243131" y="3693535"/>
            <a:ext cx="7443666" cy="369332"/>
            <a:chOff x="1073098" y="4050983"/>
            <a:chExt cx="7692988" cy="3693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902631-F36E-A941-B37A-679518CF6BBD}"/>
                </a:ext>
              </a:extLst>
            </p:cNvPr>
            <p:cNvSpPr/>
            <p:nvPr/>
          </p:nvSpPr>
          <p:spPr>
            <a:xfrm>
              <a:off x="1073098" y="4082052"/>
              <a:ext cx="7692988" cy="28947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80F77-05EE-DC4C-A256-D217ECB1B240}"/>
                </a:ext>
              </a:extLst>
            </p:cNvPr>
            <p:cNvSpPr txBox="1"/>
            <p:nvPr/>
          </p:nvSpPr>
          <p:spPr>
            <a:xfrm>
              <a:off x="5325720" y="4050983"/>
              <a:ext cx="2072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Execute the kernel</a:t>
              </a:r>
            </a:p>
          </p:txBody>
        </p:sp>
      </p:grpSp>
      <p:grpSp>
        <p:nvGrpSpPr>
          <p:cNvPr id="15" name="Group 14" descr="The last 2 lines of code copy data from GPU memory and deallocate the pointer memory.">
            <a:extLst>
              <a:ext uri="{FF2B5EF4-FFF2-40B4-BE49-F238E27FC236}">
                <a16:creationId xmlns:a16="http://schemas.microsoft.com/office/drawing/2014/main" id="{B1A8C1C1-4D19-3147-A391-18D9A1A37D9C}"/>
              </a:ext>
            </a:extLst>
          </p:cNvPr>
          <p:cNvGrpSpPr/>
          <p:nvPr/>
        </p:nvGrpSpPr>
        <p:grpSpPr>
          <a:xfrm>
            <a:off x="1243130" y="4023119"/>
            <a:ext cx="7443665" cy="656513"/>
            <a:chOff x="1243130" y="4031432"/>
            <a:chExt cx="7443665" cy="6565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0EF1C0-841C-A04C-BA9E-39648E93915B}"/>
                </a:ext>
              </a:extLst>
            </p:cNvPr>
            <p:cNvSpPr/>
            <p:nvPr/>
          </p:nvSpPr>
          <p:spPr>
            <a:xfrm>
              <a:off x="1243130" y="4034031"/>
              <a:ext cx="7443665" cy="65391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22FA78-A394-A140-96C1-FB5DD005DDD9}"/>
                </a:ext>
              </a:extLst>
            </p:cNvPr>
            <p:cNvSpPr txBox="1"/>
            <p:nvPr/>
          </p:nvSpPr>
          <p:spPr>
            <a:xfrm>
              <a:off x="6311605" y="4031432"/>
              <a:ext cx="21041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 from GPU &amp;</a:t>
              </a:r>
            </a:p>
            <a:p>
              <a:r>
                <a:rPr lang="en-US" dirty="0"/>
                <a:t>Deallocate pointer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A8E8F5-ADC0-2641-9874-E6690EFEB012}"/>
              </a:ext>
            </a:extLst>
          </p:cNvPr>
          <p:cNvSpPr txBox="1"/>
          <p:nvPr/>
        </p:nvSpPr>
        <p:spPr>
          <a:xfrm>
            <a:off x="157074" y="441568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95379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3D9A-9ACC-9946-8C4A-23F44DF6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API Example Kernel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FFB8E-9378-BA4F-BEFA-1077E5CBE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1345579"/>
            <a:ext cx="8162134" cy="1771693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sz="2400" dirty="0"/>
              <a:t>extern "C" __global__ void </a:t>
            </a:r>
            <a:r>
              <a:rPr lang="en-US" sz="2400" dirty="0" err="1"/>
              <a:t>matSum</a:t>
            </a:r>
            <a:r>
              <a:rPr lang="en-US" sz="2400" dirty="0"/>
              <a:t>(int *a, int *b, int *c) { </a:t>
            </a:r>
            <a:br>
              <a:rPr lang="en-US" sz="2400" dirty="0"/>
            </a:br>
            <a:r>
              <a:rPr lang="en-US" sz="2400" dirty="0"/>
              <a:t>	int </a:t>
            </a:r>
            <a:r>
              <a:rPr lang="en-US" sz="2400" dirty="0" err="1"/>
              <a:t>tid</a:t>
            </a:r>
            <a:r>
              <a:rPr lang="en-US" sz="2400" dirty="0"/>
              <a:t> = </a:t>
            </a:r>
            <a:r>
              <a:rPr lang="en-US" sz="2400" dirty="0" err="1"/>
              <a:t>blockIdx.x</a:t>
            </a:r>
            <a:r>
              <a:rPr lang="en-US" sz="2400" dirty="0"/>
              <a:t>; </a:t>
            </a:r>
            <a:br>
              <a:rPr lang="en-US" sz="2400" dirty="0"/>
            </a:br>
            <a:r>
              <a:rPr lang="en-US" sz="2400" dirty="0"/>
              <a:t>	if (</a:t>
            </a:r>
            <a:r>
              <a:rPr lang="en-US" sz="2400" dirty="0" err="1"/>
              <a:t>tid</a:t>
            </a:r>
            <a:r>
              <a:rPr lang="en-US" sz="2400" dirty="0"/>
              <a:t> &lt; N)</a:t>
            </a:r>
            <a:br>
              <a:rPr lang="en-US" sz="2400" dirty="0"/>
            </a:br>
            <a:r>
              <a:rPr lang="en-US" sz="2400" dirty="0"/>
              <a:t>		c[</a:t>
            </a:r>
            <a:r>
              <a:rPr lang="en-US" sz="2400" dirty="0" err="1"/>
              <a:t>tid</a:t>
            </a:r>
            <a:r>
              <a:rPr lang="en-US" sz="2400" dirty="0"/>
              <a:t>] = a[</a:t>
            </a:r>
            <a:r>
              <a:rPr lang="en-US" sz="2400" dirty="0" err="1"/>
              <a:t>tid</a:t>
            </a:r>
            <a:r>
              <a:rPr lang="en-US" sz="2400" dirty="0"/>
              <a:t>] + b[</a:t>
            </a:r>
            <a:r>
              <a:rPr lang="en-US" sz="2400" dirty="0" err="1"/>
              <a:t>tid</a:t>
            </a:r>
            <a:r>
              <a:rPr lang="en-US" sz="2400" dirty="0"/>
              <a:t>]; 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4AE7-087D-8047-AD8E-C1A8335EE8B9}"/>
              </a:ext>
            </a:extLst>
          </p:cNvPr>
          <p:cNvSpPr txBox="1"/>
          <p:nvPr/>
        </p:nvSpPr>
        <p:spPr>
          <a:xfrm>
            <a:off x="126381" y="443818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447371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3D9A-9ACC-9946-8C4A-23F44DF6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API main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FFB8E-9378-BA4F-BEFA-1077E5CBE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1090503"/>
            <a:ext cx="8162134" cy="3717014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sz="1200" dirty="0"/>
              <a:t>int main(int </a:t>
            </a:r>
            <a:r>
              <a:rPr lang="en-US" sz="1200" dirty="0" err="1"/>
              <a:t>argc</a:t>
            </a:r>
            <a:r>
              <a:rPr lang="en-US" sz="1200" dirty="0"/>
              <a:t>, char **</a:t>
            </a:r>
            <a:r>
              <a:rPr lang="en-US" sz="1200" dirty="0" err="1"/>
              <a:t>argv</a:t>
            </a:r>
            <a:r>
              <a:rPr lang="en-US" sz="1200" dirty="0"/>
              <a:t>) { </a:t>
            </a:r>
            <a:br>
              <a:rPr lang="en-US" sz="1200" dirty="0"/>
            </a:br>
            <a:endParaRPr lang="en-US" sz="1200" dirty="0"/>
          </a:p>
          <a:p>
            <a:pPr marL="0" indent="0" defTabSz="228600">
              <a:buNone/>
            </a:pPr>
            <a:r>
              <a:rPr lang="en-US" sz="1200" dirty="0"/>
              <a:t>	</a:t>
            </a:r>
            <a:r>
              <a:rPr lang="en-US" sz="1200" dirty="0" err="1"/>
              <a:t>CUfunction</a:t>
            </a:r>
            <a:r>
              <a:rPr lang="en-US" sz="1200" dirty="0"/>
              <a:t> </a:t>
            </a:r>
            <a:r>
              <a:rPr lang="en-US" sz="1200" dirty="0" err="1"/>
              <a:t>matrixSum</a:t>
            </a:r>
            <a:r>
              <a:rPr lang="en-US" sz="1200" dirty="0"/>
              <a:t> = NULL;</a:t>
            </a:r>
          </a:p>
          <a:p>
            <a:pPr marL="0" indent="0" defTabSz="228600">
              <a:buNone/>
            </a:pPr>
            <a:r>
              <a:rPr lang="en-US" sz="1200" dirty="0"/>
              <a:t>	int </a:t>
            </a:r>
            <a:r>
              <a:rPr lang="en-US" sz="1200" dirty="0" err="1"/>
              <a:t>block_size</a:t>
            </a:r>
            <a:r>
              <a:rPr lang="en-US" sz="1200" dirty="0"/>
              <a:t> = 32;</a:t>
            </a:r>
          </a:p>
          <a:p>
            <a:pPr marL="0" indent="0" defTabSz="228600">
              <a:buNone/>
            </a:pPr>
            <a:r>
              <a:rPr lang="en-US" sz="1200" dirty="0"/>
              <a:t>	</a:t>
            </a:r>
            <a:r>
              <a:rPr lang="en-US" sz="1200" dirty="0" err="1"/>
              <a:t>initCUDA</a:t>
            </a:r>
            <a:r>
              <a:rPr lang="en-US" sz="1200" dirty="0"/>
              <a:t>(</a:t>
            </a:r>
            <a:r>
              <a:rPr lang="en-US" sz="1200" dirty="0" err="1"/>
              <a:t>argc</a:t>
            </a:r>
            <a:r>
              <a:rPr lang="en-US" sz="1200" dirty="0"/>
              <a:t>, </a:t>
            </a:r>
            <a:r>
              <a:rPr lang="en-US" sz="1200" dirty="0" err="1"/>
              <a:t>argv</a:t>
            </a:r>
            <a:r>
              <a:rPr lang="en-US" sz="1200" dirty="0"/>
              <a:t>, &amp;</a:t>
            </a:r>
            <a:r>
              <a:rPr lang="en-US" sz="1200" dirty="0" err="1"/>
              <a:t>matrixSum</a:t>
            </a:r>
            <a:r>
              <a:rPr lang="en-US" sz="1200" dirty="0"/>
              <a:t>);</a:t>
            </a:r>
          </a:p>
          <a:p>
            <a:pPr marL="0" indent="0" defTabSz="228600">
              <a:buNone/>
            </a:pPr>
            <a:r>
              <a:rPr lang="en-US" sz="1200" dirty="0"/>
              <a:t>	const float </a:t>
            </a:r>
            <a:r>
              <a:rPr lang="en-US" sz="1200" dirty="0" err="1"/>
              <a:t>valB</a:t>
            </a:r>
            <a:r>
              <a:rPr lang="en-US" sz="1200" dirty="0"/>
              <a:t> = 0.01f;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constantInit</a:t>
            </a:r>
            <a:r>
              <a:rPr lang="en-US" sz="1200" dirty="0"/>
              <a:t>(</a:t>
            </a:r>
            <a:r>
              <a:rPr lang="en-US" sz="1200" dirty="0" err="1"/>
              <a:t>h_B</a:t>
            </a:r>
            <a:r>
              <a:rPr lang="en-US" sz="1200" dirty="0"/>
              <a:t>, </a:t>
            </a:r>
            <a:r>
              <a:rPr lang="en-US" sz="1200" dirty="0" err="1"/>
              <a:t>size_B</a:t>
            </a:r>
            <a:r>
              <a:rPr lang="en-US" sz="1200" dirty="0"/>
              <a:t>, </a:t>
            </a:r>
            <a:r>
              <a:rPr lang="en-US" sz="1200" dirty="0" err="1"/>
              <a:t>valB</a:t>
            </a:r>
            <a:r>
              <a:rPr lang="en-US" sz="1200" dirty="0"/>
              <a:t>);</a:t>
            </a:r>
          </a:p>
          <a:p>
            <a:pPr marL="0" indent="0" defTabSz="228600">
              <a:buNone/>
            </a:pPr>
            <a:r>
              <a:rPr lang="en-US" sz="1200" dirty="0"/>
              <a:t>	</a:t>
            </a:r>
            <a:r>
              <a:rPr lang="en-US" sz="1200" dirty="0" err="1"/>
              <a:t>CUdeviceptr</a:t>
            </a:r>
            <a:r>
              <a:rPr lang="en-US" sz="1200" dirty="0"/>
              <a:t> </a:t>
            </a:r>
            <a:r>
              <a:rPr lang="en-US" sz="1200" dirty="0" err="1"/>
              <a:t>d_A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checkCudaErrors</a:t>
            </a:r>
            <a:r>
              <a:rPr lang="en-US" sz="1200" dirty="0"/>
              <a:t>(</a:t>
            </a:r>
            <a:r>
              <a:rPr lang="en-US" sz="1200" dirty="0" err="1"/>
              <a:t>cuMemAlloc</a:t>
            </a:r>
            <a:r>
              <a:rPr lang="en-US" sz="1200" dirty="0"/>
              <a:t>(&amp;</a:t>
            </a:r>
            <a:r>
              <a:rPr lang="en-US" sz="1200" dirty="0" err="1"/>
              <a:t>d_A</a:t>
            </a:r>
            <a:r>
              <a:rPr lang="en-US" sz="1200" dirty="0"/>
              <a:t>, </a:t>
            </a:r>
            <a:r>
              <a:rPr lang="en-US" sz="1200" dirty="0" err="1"/>
              <a:t>mem_size_A</a:t>
            </a:r>
            <a:r>
              <a:rPr lang="en-US" sz="1200" dirty="0"/>
              <a:t>)); </a:t>
            </a:r>
          </a:p>
          <a:p>
            <a:pPr marL="0" indent="0" defTabSz="228600">
              <a:buNone/>
            </a:pPr>
            <a:r>
              <a:rPr lang="en-US" sz="1200" dirty="0"/>
              <a:t>	</a:t>
            </a:r>
            <a:r>
              <a:rPr lang="en-US" sz="1200" dirty="0" err="1"/>
              <a:t>checkCudaErrors</a:t>
            </a:r>
            <a:r>
              <a:rPr lang="en-US" sz="1200" dirty="0"/>
              <a:t>(</a:t>
            </a:r>
            <a:r>
              <a:rPr lang="en-US" sz="1200" dirty="0" err="1"/>
              <a:t>cuMemcpyHtoD</a:t>
            </a:r>
            <a:r>
              <a:rPr lang="en-US" sz="1200" dirty="0"/>
              <a:t>(</a:t>
            </a:r>
            <a:r>
              <a:rPr lang="en-US" sz="1200" dirty="0" err="1"/>
              <a:t>d_A</a:t>
            </a:r>
            <a:r>
              <a:rPr lang="en-US" sz="1200" dirty="0"/>
              <a:t>, </a:t>
            </a:r>
            <a:r>
              <a:rPr lang="en-US" sz="1200" dirty="0" err="1"/>
              <a:t>h_A</a:t>
            </a:r>
            <a:r>
              <a:rPr lang="en-US" sz="1200" dirty="0"/>
              <a:t>, </a:t>
            </a:r>
            <a:r>
              <a:rPr lang="en-US" sz="1200" dirty="0" err="1"/>
              <a:t>mem_size_A</a:t>
            </a:r>
            <a:r>
              <a:rPr lang="en-US" sz="1200" dirty="0"/>
              <a:t>));</a:t>
            </a:r>
          </a:p>
          <a:p>
            <a:pPr marL="0" indent="0" defTabSz="228600">
              <a:buNone/>
            </a:pPr>
            <a:r>
              <a:rPr lang="en-US" sz="1200" dirty="0"/>
              <a:t>	void *</a:t>
            </a:r>
            <a:r>
              <a:rPr lang="en-US" sz="1200" dirty="0" err="1"/>
              <a:t>args</a:t>
            </a:r>
            <a:r>
              <a:rPr lang="en-US" sz="1200" dirty="0"/>
              <a:t>[5] = {&amp;</a:t>
            </a:r>
            <a:r>
              <a:rPr lang="en-US" sz="1200" dirty="0" err="1"/>
              <a:t>d_C</a:t>
            </a:r>
            <a:r>
              <a:rPr lang="en-US" sz="1200" dirty="0"/>
              <a:t>, &amp;</a:t>
            </a:r>
            <a:r>
              <a:rPr lang="en-US" sz="1200" dirty="0" err="1"/>
              <a:t>d_A</a:t>
            </a:r>
            <a:r>
              <a:rPr lang="en-US" sz="1200" dirty="0"/>
              <a:t>, &amp;</a:t>
            </a:r>
            <a:r>
              <a:rPr lang="en-US" sz="1200" dirty="0" err="1"/>
              <a:t>d_B</a:t>
            </a:r>
            <a:r>
              <a:rPr lang="en-US" sz="1200" dirty="0"/>
              <a:t>, &amp;</a:t>
            </a:r>
            <a:r>
              <a:rPr lang="en-US" sz="1200" dirty="0" err="1"/>
              <a:t>Matrix_Width_A</a:t>
            </a:r>
            <a:r>
              <a:rPr lang="en-US" sz="1200" dirty="0"/>
              <a:t>, &amp;</a:t>
            </a:r>
            <a:r>
              <a:rPr lang="en-US" sz="1200" dirty="0" err="1"/>
              <a:t>Matrix_Width_B</a:t>
            </a:r>
            <a:r>
              <a:rPr lang="en-US" sz="1200" dirty="0"/>
              <a:t>};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checkCudaErrors</a:t>
            </a:r>
            <a:r>
              <a:rPr lang="en-US" sz="1200" dirty="0"/>
              <a:t>(</a:t>
            </a:r>
            <a:r>
              <a:rPr lang="en-US" sz="1200" dirty="0" err="1"/>
              <a:t>cuLaunchKernel</a:t>
            </a:r>
            <a:r>
              <a:rPr lang="en-US" sz="1200" dirty="0"/>
              <a:t>(</a:t>
            </a:r>
            <a:r>
              <a:rPr lang="en-US" sz="1200" dirty="0" err="1"/>
              <a:t>matrixMul</a:t>
            </a:r>
            <a:r>
              <a:rPr lang="en-US" sz="1200" dirty="0"/>
              <a:t>, </a:t>
            </a:r>
            <a:r>
              <a:rPr lang="en-US" sz="1200" dirty="0" err="1"/>
              <a:t>grid.x</a:t>
            </a:r>
            <a:r>
              <a:rPr lang="en-US" sz="1200" dirty="0"/>
              <a:t>, </a:t>
            </a:r>
            <a:r>
              <a:rPr lang="en-US" sz="1200" dirty="0" err="1"/>
              <a:t>grid.y</a:t>
            </a:r>
            <a:r>
              <a:rPr lang="en-US" sz="1200" dirty="0"/>
              <a:t>, </a:t>
            </a:r>
            <a:r>
              <a:rPr lang="en-US" sz="1200" dirty="0" err="1"/>
              <a:t>grid.z</a:t>
            </a:r>
            <a:r>
              <a:rPr lang="en-US" sz="1200" dirty="0"/>
              <a:t>, </a:t>
            </a:r>
            <a:r>
              <a:rPr lang="en-US" sz="1200" dirty="0" err="1"/>
              <a:t>block.x</a:t>
            </a:r>
            <a:r>
              <a:rPr lang="en-US" sz="1200" dirty="0"/>
              <a:t>, </a:t>
            </a:r>
            <a:r>
              <a:rPr lang="en-US" sz="1200" dirty="0" err="1"/>
              <a:t>block.y</a:t>
            </a:r>
            <a:r>
              <a:rPr lang="en-US" sz="1200" dirty="0"/>
              <a:t>, </a:t>
            </a:r>
            <a:r>
              <a:rPr lang="en-US" sz="1200" dirty="0" err="1"/>
              <a:t>block.z</a:t>
            </a:r>
            <a:r>
              <a:rPr lang="en-US" sz="1200" dirty="0"/>
              <a:t>,</a:t>
            </a:r>
            <a:br>
              <a:rPr lang="en-US" sz="1200" dirty="0"/>
            </a:br>
            <a:r>
              <a:rPr lang="en-US" sz="1200" dirty="0"/>
              <a:t>		2 * </a:t>
            </a:r>
            <a:r>
              <a:rPr lang="en-US" sz="1200" dirty="0" err="1"/>
              <a:t>block_size</a:t>
            </a:r>
            <a:r>
              <a:rPr lang="en-US" sz="1200" dirty="0"/>
              <a:t> * </a:t>
            </a:r>
            <a:r>
              <a:rPr lang="en-US" sz="1200" dirty="0" err="1"/>
              <a:t>block_size</a:t>
            </a:r>
            <a:r>
              <a:rPr lang="en-US" sz="1200" dirty="0"/>
              <a:t> * </a:t>
            </a:r>
            <a:r>
              <a:rPr lang="en-US" sz="1200" dirty="0" err="1"/>
              <a:t>sizeof</a:t>
            </a:r>
            <a:r>
              <a:rPr lang="en-US" sz="1200" dirty="0"/>
              <a:t>(float), NULL, </a:t>
            </a:r>
            <a:r>
              <a:rPr lang="en-US" sz="1200" dirty="0" err="1"/>
              <a:t>args</a:t>
            </a:r>
            <a:r>
              <a:rPr lang="en-US" sz="1200" dirty="0"/>
              <a:t>, NULL));</a:t>
            </a:r>
          </a:p>
          <a:p>
            <a:pPr marL="0" indent="0" defTabSz="228600">
              <a:buNone/>
            </a:pPr>
            <a:r>
              <a:rPr lang="en-US" sz="1200" dirty="0"/>
              <a:t>	free(</a:t>
            </a:r>
            <a:r>
              <a:rPr lang="en-US" sz="1200" dirty="0" err="1"/>
              <a:t>h_A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cuMemFree</a:t>
            </a:r>
            <a:r>
              <a:rPr lang="en-US" sz="1200" dirty="0"/>
              <a:t>(</a:t>
            </a:r>
            <a:r>
              <a:rPr lang="en-US" sz="1200" dirty="0" err="1"/>
              <a:t>d_A</a:t>
            </a:r>
            <a:r>
              <a:rPr lang="en-US" sz="1200" dirty="0"/>
              <a:t>)</a:t>
            </a:r>
          </a:p>
          <a:p>
            <a:pPr marL="0" indent="0" defTabSz="228600">
              <a:buNone/>
            </a:pPr>
            <a:r>
              <a:rPr lang="en-US" sz="1200" dirty="0"/>
              <a:t>}</a:t>
            </a:r>
          </a:p>
        </p:txBody>
      </p:sp>
      <p:grpSp>
        <p:nvGrpSpPr>
          <p:cNvPr id="5" name="Group 4" descr="The first 3 lines of the Driver API main function are for setting up CUDA.">
            <a:extLst>
              <a:ext uri="{FF2B5EF4-FFF2-40B4-BE49-F238E27FC236}">
                <a16:creationId xmlns:a16="http://schemas.microsoft.com/office/drawing/2014/main" id="{EA17D8F2-7AF7-A94C-8EA6-87411FAAFC27}"/>
              </a:ext>
            </a:extLst>
          </p:cNvPr>
          <p:cNvGrpSpPr/>
          <p:nvPr/>
        </p:nvGrpSpPr>
        <p:grpSpPr>
          <a:xfrm>
            <a:off x="542232" y="1529544"/>
            <a:ext cx="8077102" cy="768046"/>
            <a:chOff x="1073096" y="2406939"/>
            <a:chExt cx="17046376" cy="5425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7EBFE1-2218-8345-895C-7D657EB83E61}"/>
                </a:ext>
              </a:extLst>
            </p:cNvPr>
            <p:cNvSpPr/>
            <p:nvPr/>
          </p:nvSpPr>
          <p:spPr>
            <a:xfrm>
              <a:off x="1073096" y="2406939"/>
              <a:ext cx="17046376" cy="54255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89E329-A857-104B-A645-17BF65D2E9E8}"/>
                </a:ext>
              </a:extLst>
            </p:cNvPr>
            <p:cNvSpPr txBox="1"/>
            <p:nvPr/>
          </p:nvSpPr>
          <p:spPr>
            <a:xfrm>
              <a:off x="10488449" y="2511386"/>
              <a:ext cx="3911269" cy="260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Set-up for CUDA</a:t>
              </a:r>
            </a:p>
          </p:txBody>
        </p:sp>
      </p:grpSp>
      <p:grpSp>
        <p:nvGrpSpPr>
          <p:cNvPr id="9" name="Group 8" descr="The next 5 lines of code are for host and device memory allocation, initialization, and copying data between host and device and back.">
            <a:extLst>
              <a:ext uri="{FF2B5EF4-FFF2-40B4-BE49-F238E27FC236}">
                <a16:creationId xmlns:a16="http://schemas.microsoft.com/office/drawing/2014/main" id="{23D2251B-1EAD-8841-9609-E1F33419BAB6}"/>
              </a:ext>
            </a:extLst>
          </p:cNvPr>
          <p:cNvGrpSpPr/>
          <p:nvPr/>
        </p:nvGrpSpPr>
        <p:grpSpPr>
          <a:xfrm>
            <a:off x="537767" y="2296037"/>
            <a:ext cx="8085415" cy="1112180"/>
            <a:chOff x="1073096" y="2398134"/>
            <a:chExt cx="17046376" cy="7856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B99578-8F08-CF42-8028-C8BC8A9FBFEB}"/>
                </a:ext>
              </a:extLst>
            </p:cNvPr>
            <p:cNvSpPr/>
            <p:nvPr/>
          </p:nvSpPr>
          <p:spPr>
            <a:xfrm>
              <a:off x="1073096" y="2398134"/>
              <a:ext cx="17046376" cy="78566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51E864-82B3-474C-AFF7-DE00E9CAFE18}"/>
                </a:ext>
              </a:extLst>
            </p:cNvPr>
            <p:cNvSpPr txBox="1"/>
            <p:nvPr/>
          </p:nvSpPr>
          <p:spPr>
            <a:xfrm>
              <a:off x="10488451" y="2511386"/>
              <a:ext cx="7595290" cy="45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Host and Device memory allocation, initialization, and copy</a:t>
              </a:r>
            </a:p>
          </p:txBody>
        </p:sp>
      </p:grpSp>
      <p:grpSp>
        <p:nvGrpSpPr>
          <p:cNvPr id="12" name="Group 11" descr="The next 2 lines create an array of arguments and then launch the CUDA kernel using a function pointer, grid and block dimensions, and then the argument array.">
            <a:extLst>
              <a:ext uri="{FF2B5EF4-FFF2-40B4-BE49-F238E27FC236}">
                <a16:creationId xmlns:a16="http://schemas.microsoft.com/office/drawing/2014/main" id="{3F841A01-949B-DA4F-A7AB-C5AE7B39EFE4}"/>
              </a:ext>
            </a:extLst>
          </p:cNvPr>
          <p:cNvGrpSpPr/>
          <p:nvPr/>
        </p:nvGrpSpPr>
        <p:grpSpPr>
          <a:xfrm>
            <a:off x="542233" y="3406666"/>
            <a:ext cx="8077102" cy="646331"/>
            <a:chOff x="1086566" y="2398134"/>
            <a:chExt cx="17050432" cy="4565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912A48-4284-B949-B712-A2C661F5FFD4}"/>
                </a:ext>
              </a:extLst>
            </p:cNvPr>
            <p:cNvSpPr/>
            <p:nvPr/>
          </p:nvSpPr>
          <p:spPr>
            <a:xfrm>
              <a:off x="1086566" y="2398134"/>
              <a:ext cx="17050432" cy="45657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D7880D-ABB0-3D47-AACC-6E8909197075}"/>
                </a:ext>
              </a:extLst>
            </p:cNvPr>
            <p:cNvSpPr txBox="1"/>
            <p:nvPr/>
          </p:nvSpPr>
          <p:spPr>
            <a:xfrm>
              <a:off x="14839904" y="2495972"/>
              <a:ext cx="2693835" cy="260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 kernel</a:t>
              </a:r>
            </a:p>
          </p:txBody>
        </p:sp>
      </p:grpSp>
      <p:grpSp>
        <p:nvGrpSpPr>
          <p:cNvPr id="15" name="Group 14" descr="The final step is to free host and device memory.">
            <a:extLst>
              <a:ext uri="{FF2B5EF4-FFF2-40B4-BE49-F238E27FC236}">
                <a16:creationId xmlns:a16="http://schemas.microsoft.com/office/drawing/2014/main" id="{2C067380-B8E9-0849-A44E-A54B80C03CF3}"/>
              </a:ext>
            </a:extLst>
          </p:cNvPr>
          <p:cNvGrpSpPr/>
          <p:nvPr/>
        </p:nvGrpSpPr>
        <p:grpSpPr>
          <a:xfrm>
            <a:off x="542233" y="4047177"/>
            <a:ext cx="8077100" cy="386737"/>
            <a:chOff x="1086566" y="2395120"/>
            <a:chExt cx="17050432" cy="273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8CF10E-622C-F54E-AC60-40494B35109A}"/>
                </a:ext>
              </a:extLst>
            </p:cNvPr>
            <p:cNvSpPr/>
            <p:nvPr/>
          </p:nvSpPr>
          <p:spPr>
            <a:xfrm>
              <a:off x="1086566" y="2398134"/>
              <a:ext cx="17050432" cy="27018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21F6A0-ED14-6F47-BE77-215F844A94D0}"/>
                </a:ext>
              </a:extLst>
            </p:cNvPr>
            <p:cNvSpPr txBox="1"/>
            <p:nvPr/>
          </p:nvSpPr>
          <p:spPr>
            <a:xfrm>
              <a:off x="10494692" y="2395120"/>
              <a:ext cx="7608053" cy="260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Deallocate host and GPU memory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B44AE7-087D-8047-AD8E-C1A8335EE8B9}"/>
              </a:ext>
            </a:extLst>
          </p:cNvPr>
          <p:cNvSpPr txBox="1"/>
          <p:nvPr/>
        </p:nvSpPr>
        <p:spPr>
          <a:xfrm>
            <a:off x="46285" y="443818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16807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3D9A-9ACC-9946-8C4A-23F44DF6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API CUDA Initialization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FFB8E-9378-BA4F-BEFA-1077E5CBE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75393" y="1345579"/>
            <a:ext cx="7157258" cy="3092606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sz="1200" dirty="0"/>
              <a:t>static int </a:t>
            </a:r>
            <a:r>
              <a:rPr lang="en-US" sz="1200" dirty="0" err="1"/>
              <a:t>initCUDA</a:t>
            </a:r>
            <a:r>
              <a:rPr lang="en-US" sz="1200" dirty="0"/>
              <a:t>(int </a:t>
            </a:r>
            <a:r>
              <a:rPr lang="en-US" sz="1200" dirty="0" err="1"/>
              <a:t>argc</a:t>
            </a:r>
            <a:r>
              <a:rPr lang="en-US" sz="1200" dirty="0"/>
              <a:t>, char **</a:t>
            </a:r>
            <a:r>
              <a:rPr lang="en-US" sz="1200" dirty="0" err="1"/>
              <a:t>argv</a:t>
            </a:r>
            <a:r>
              <a:rPr lang="en-US" sz="1200" dirty="0"/>
              <a:t>, </a:t>
            </a:r>
            <a:r>
              <a:rPr lang="en-US" sz="1200" dirty="0" err="1"/>
              <a:t>CUfunction</a:t>
            </a:r>
            <a:r>
              <a:rPr lang="en-US" sz="1200" dirty="0"/>
              <a:t> *</a:t>
            </a:r>
            <a:r>
              <a:rPr lang="en-US" sz="1200" dirty="0" err="1"/>
              <a:t>pMatrixMul</a:t>
            </a:r>
            <a:r>
              <a:rPr lang="en-US" sz="1200" dirty="0"/>
              <a:t>) {</a:t>
            </a:r>
            <a:br>
              <a:rPr lang="en-US" sz="1200" dirty="0"/>
            </a:br>
            <a:endParaRPr lang="en-US" sz="1200" dirty="0"/>
          </a:p>
          <a:p>
            <a:pPr marL="0" indent="0" defTabSz="228600">
              <a:buNone/>
            </a:pPr>
            <a:r>
              <a:rPr lang="en-US" sz="1200" dirty="0"/>
              <a:t>	</a:t>
            </a:r>
            <a:r>
              <a:rPr lang="en-US" sz="1200" dirty="0" err="1"/>
              <a:t>cuDevice</a:t>
            </a:r>
            <a:r>
              <a:rPr lang="en-US" sz="1200" dirty="0"/>
              <a:t> = </a:t>
            </a:r>
            <a:r>
              <a:rPr lang="en-US" sz="1200" dirty="0" err="1"/>
              <a:t>findCudaDeviceDRV</a:t>
            </a:r>
            <a:r>
              <a:rPr lang="en-US" sz="1200" dirty="0"/>
              <a:t>(</a:t>
            </a:r>
            <a:r>
              <a:rPr lang="en-US" sz="1200" dirty="0" err="1"/>
              <a:t>argc</a:t>
            </a:r>
            <a:r>
              <a:rPr lang="en-US" sz="1200" dirty="0"/>
              <a:t>, (const char **)</a:t>
            </a:r>
            <a:r>
              <a:rPr lang="en-US" sz="1200" dirty="0" err="1"/>
              <a:t>argv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cuDeviceGetAttribute</a:t>
            </a:r>
            <a:r>
              <a:rPr lang="en-US" sz="1200" dirty="0"/>
              <a:t>(&amp;major, CU_DEVICE_ATTRIBUTE_COMPUTE_CAPABILITY_MAJOR, </a:t>
            </a:r>
            <a:r>
              <a:rPr lang="en-US" sz="1200" dirty="0" err="1"/>
              <a:t>cuDevice</a:t>
            </a:r>
            <a:r>
              <a:rPr lang="en-US" sz="1200" dirty="0"/>
              <a:t>); 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cuDeviceGetAttribute</a:t>
            </a:r>
            <a:r>
              <a:rPr lang="en-US" sz="1200" dirty="0"/>
              <a:t>(&amp;major, CU_DEVICE_ATTRIBUTE_COMPUTE_CAPABILITY_MINOR, </a:t>
            </a:r>
            <a:r>
              <a:rPr lang="en-US" sz="1200" dirty="0" err="1"/>
              <a:t>cuDevice</a:t>
            </a:r>
            <a:r>
              <a:rPr lang="en-US" sz="1200" dirty="0"/>
              <a:t>); 	</a:t>
            </a:r>
            <a:r>
              <a:rPr lang="en-US" sz="1200" dirty="0" err="1"/>
              <a:t>cuDeviceGetName</a:t>
            </a:r>
            <a:r>
              <a:rPr lang="en-US" sz="1200" dirty="0"/>
              <a:t>(</a:t>
            </a:r>
            <a:r>
              <a:rPr lang="en-US" sz="1200" dirty="0" err="1"/>
              <a:t>deviceName</a:t>
            </a:r>
            <a:r>
              <a:rPr lang="en-US" sz="1200" dirty="0"/>
              <a:t>, </a:t>
            </a:r>
            <a:r>
              <a:rPr lang="en-US" sz="1200" dirty="0" err="1"/>
              <a:t>sizeof</a:t>
            </a:r>
            <a:r>
              <a:rPr lang="en-US" sz="1200" dirty="0"/>
              <a:t>(</a:t>
            </a:r>
            <a:r>
              <a:rPr lang="en-US" sz="1200" dirty="0" err="1"/>
              <a:t>deviceName</a:t>
            </a:r>
            <a:r>
              <a:rPr lang="en-US" sz="1200" dirty="0"/>
              <a:t>), </a:t>
            </a:r>
            <a:r>
              <a:rPr lang="en-US" sz="1200" dirty="0" err="1"/>
              <a:t>cuDevice</a:t>
            </a:r>
            <a:r>
              <a:rPr lang="en-US" sz="1200" dirty="0"/>
              <a:t>);</a:t>
            </a:r>
          </a:p>
          <a:p>
            <a:pPr marL="0" indent="0" defTabSz="228600">
              <a:buNone/>
            </a:pPr>
            <a:r>
              <a:rPr lang="en-US" sz="1200" dirty="0"/>
              <a:t>	</a:t>
            </a:r>
            <a:r>
              <a:rPr lang="en-US" sz="1200" dirty="0" err="1"/>
              <a:t>cuCtxCreate</a:t>
            </a:r>
            <a:r>
              <a:rPr lang="en-US" sz="1200" dirty="0"/>
              <a:t>(&amp;</a:t>
            </a:r>
            <a:r>
              <a:rPr lang="en-US" sz="1200" dirty="0" err="1"/>
              <a:t>cuContext</a:t>
            </a:r>
            <a:r>
              <a:rPr lang="en-US" sz="1200" dirty="0"/>
              <a:t>, 0, </a:t>
            </a:r>
            <a:r>
              <a:rPr lang="en-US" sz="1200" dirty="0" err="1"/>
              <a:t>cuDevice</a:t>
            </a:r>
            <a:r>
              <a:rPr lang="en-US" sz="1200" dirty="0"/>
              <a:t>);</a:t>
            </a:r>
          </a:p>
          <a:p>
            <a:pPr marL="0" indent="0" defTabSz="228600">
              <a:buNone/>
            </a:pPr>
            <a:r>
              <a:rPr lang="en-US" sz="1200" dirty="0"/>
              <a:t>	std::string </a:t>
            </a:r>
            <a:r>
              <a:rPr lang="en-US" sz="1200" dirty="0" err="1"/>
              <a:t>module_path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	std::</a:t>
            </a:r>
            <a:r>
              <a:rPr lang="en-US" sz="1200" dirty="0" err="1"/>
              <a:t>ostringstream</a:t>
            </a:r>
            <a:r>
              <a:rPr lang="en-US" sz="1200" dirty="0"/>
              <a:t> </a:t>
            </a:r>
            <a:r>
              <a:rPr lang="en-US" sz="1200" dirty="0" err="1"/>
              <a:t>fatbin</a:t>
            </a:r>
            <a:r>
              <a:rPr lang="en-US" sz="1200" dirty="0"/>
              <a:t>;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CUfunction</a:t>
            </a:r>
            <a:r>
              <a:rPr lang="en-US" sz="1200" dirty="0"/>
              <a:t> </a:t>
            </a:r>
            <a:r>
              <a:rPr lang="en-US" sz="1200" dirty="0" err="1"/>
              <a:t>cuFunction</a:t>
            </a:r>
            <a:r>
              <a:rPr lang="en-US" sz="1200" dirty="0"/>
              <a:t> = 0;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checkCudaErrors</a:t>
            </a:r>
            <a:r>
              <a:rPr lang="en-US" sz="1200" dirty="0"/>
              <a:t>(</a:t>
            </a:r>
            <a:r>
              <a:rPr lang="en-US" sz="1200" dirty="0" err="1"/>
              <a:t>cuModuleLoadData</a:t>
            </a:r>
            <a:r>
              <a:rPr lang="en-US" sz="1200" dirty="0"/>
              <a:t>(&amp;</a:t>
            </a:r>
            <a:r>
              <a:rPr lang="en-US" sz="1200" dirty="0" err="1"/>
              <a:t>cuModule</a:t>
            </a:r>
            <a:r>
              <a:rPr lang="en-US" sz="1200" dirty="0"/>
              <a:t>, </a:t>
            </a:r>
            <a:r>
              <a:rPr lang="en-US" sz="1200" dirty="0" err="1"/>
              <a:t>fatbin.str</a:t>
            </a:r>
            <a:r>
              <a:rPr lang="en-US" sz="1200" dirty="0"/>
              <a:t>().</a:t>
            </a:r>
            <a:r>
              <a:rPr lang="en-US" sz="1200" dirty="0" err="1"/>
              <a:t>c_str</a:t>
            </a:r>
            <a:r>
              <a:rPr lang="en-US" sz="1200" dirty="0"/>
              <a:t>()));</a:t>
            </a:r>
            <a:br>
              <a:rPr lang="en-US" sz="1200" dirty="0"/>
            </a:br>
            <a:r>
              <a:rPr lang="en-US" sz="1200" dirty="0"/>
              <a:t>	</a:t>
            </a:r>
            <a:r>
              <a:rPr lang="en-US" sz="1200" dirty="0" err="1"/>
              <a:t>checkCudaErrors</a:t>
            </a:r>
            <a:r>
              <a:rPr lang="en-US" sz="1200" dirty="0"/>
              <a:t>(</a:t>
            </a:r>
            <a:r>
              <a:rPr lang="en-US" sz="1200" dirty="0" err="1"/>
              <a:t>cuModuleGetFunction</a:t>
            </a:r>
            <a:r>
              <a:rPr lang="en-US" sz="1200" dirty="0"/>
              <a:t>(&amp;</a:t>
            </a:r>
            <a:r>
              <a:rPr lang="en-US" sz="1200" dirty="0" err="1"/>
              <a:t>cuFunction</a:t>
            </a:r>
            <a:r>
              <a:rPr lang="en-US" sz="1200" dirty="0"/>
              <a:t>, </a:t>
            </a:r>
            <a:r>
              <a:rPr lang="en-US" sz="1200" dirty="0" err="1"/>
              <a:t>cuModule</a:t>
            </a:r>
            <a:r>
              <a:rPr lang="en-US" sz="1200" dirty="0"/>
              <a:t>, "matrixMul_bs32_64bit"));</a:t>
            </a:r>
            <a:br>
              <a:rPr lang="en-US" sz="1200" dirty="0"/>
            </a:br>
            <a:r>
              <a:rPr lang="en-US" sz="1200" dirty="0"/>
              <a:t>	*</a:t>
            </a:r>
            <a:r>
              <a:rPr lang="en-US" sz="1200" dirty="0" err="1"/>
              <a:t>pMatrixMul</a:t>
            </a:r>
            <a:r>
              <a:rPr lang="en-US" sz="1200" dirty="0"/>
              <a:t> = </a:t>
            </a:r>
            <a:r>
              <a:rPr lang="en-US" sz="1200" dirty="0" err="1"/>
              <a:t>cuFunction</a:t>
            </a:r>
            <a:r>
              <a:rPr lang="en-US" sz="1200" dirty="0"/>
              <a:t>;</a:t>
            </a:r>
          </a:p>
          <a:p>
            <a:pPr marL="0" indent="0" defTabSz="228600">
              <a:buNone/>
            </a:pPr>
            <a:r>
              <a:rPr lang="en-US" sz="1200" dirty="0"/>
              <a:t>	return 0;</a:t>
            </a:r>
          </a:p>
          <a:p>
            <a:pPr marL="0" indent="0" defTabSz="228600">
              <a:buNone/>
            </a:pPr>
            <a:r>
              <a:rPr lang="en-US" sz="1200" dirty="0"/>
              <a:t>}</a:t>
            </a:r>
          </a:p>
          <a:p>
            <a:pPr marL="0" indent="0" defTabSz="228600">
              <a:buNone/>
            </a:pPr>
            <a:endParaRPr lang="en-US" sz="1200" dirty="0"/>
          </a:p>
        </p:txBody>
      </p:sp>
      <p:grpSp>
        <p:nvGrpSpPr>
          <p:cNvPr id="6" name="Group 5" descr="The first four lines of the initCUDA function get the CUDA device and pertinent device information.">
            <a:extLst>
              <a:ext uri="{FF2B5EF4-FFF2-40B4-BE49-F238E27FC236}">
                <a16:creationId xmlns:a16="http://schemas.microsoft.com/office/drawing/2014/main" id="{4B07C083-737A-9049-A388-2B158C1AA18D}"/>
              </a:ext>
            </a:extLst>
          </p:cNvPr>
          <p:cNvGrpSpPr/>
          <p:nvPr/>
        </p:nvGrpSpPr>
        <p:grpSpPr>
          <a:xfrm>
            <a:off x="311349" y="1721117"/>
            <a:ext cx="8521302" cy="780510"/>
            <a:chOff x="1073096" y="2398134"/>
            <a:chExt cx="17046376" cy="5513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B91FBB-26B3-B944-A18C-F8EA567689FB}"/>
                </a:ext>
              </a:extLst>
            </p:cNvPr>
            <p:cNvSpPr/>
            <p:nvPr/>
          </p:nvSpPr>
          <p:spPr>
            <a:xfrm>
              <a:off x="1073096" y="2398134"/>
              <a:ext cx="17046376" cy="55136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571196-1971-F640-B177-E9F146749B8E}"/>
                </a:ext>
              </a:extLst>
            </p:cNvPr>
            <p:cNvSpPr txBox="1"/>
            <p:nvPr/>
          </p:nvSpPr>
          <p:spPr>
            <a:xfrm>
              <a:off x="1073096" y="2467698"/>
              <a:ext cx="3028650" cy="413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Get Device &amp;</a:t>
              </a:r>
            </a:p>
            <a:p>
              <a:r>
                <a:rPr lang="en-US" sz="1600" dirty="0"/>
                <a:t>Device info</a:t>
              </a:r>
            </a:p>
          </p:txBody>
        </p:sp>
      </p:grpSp>
      <p:grpSp>
        <p:nvGrpSpPr>
          <p:cNvPr id="11" name="Group 10" descr="Using the cuCtxCreate function creates a context based on the previously created CUDA device.">
            <a:extLst>
              <a:ext uri="{FF2B5EF4-FFF2-40B4-BE49-F238E27FC236}">
                <a16:creationId xmlns:a16="http://schemas.microsoft.com/office/drawing/2014/main" id="{C08DBBD2-718C-F742-8210-4252A7A59307}"/>
              </a:ext>
            </a:extLst>
          </p:cNvPr>
          <p:cNvGrpSpPr/>
          <p:nvPr/>
        </p:nvGrpSpPr>
        <p:grpSpPr>
          <a:xfrm>
            <a:off x="311349" y="2481729"/>
            <a:ext cx="8521302" cy="338554"/>
            <a:chOff x="311349" y="2481729"/>
            <a:chExt cx="8521302" cy="3385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5FEBD7-8B25-A347-A987-963BA3F28747}"/>
                </a:ext>
              </a:extLst>
            </p:cNvPr>
            <p:cNvSpPr/>
            <p:nvPr/>
          </p:nvSpPr>
          <p:spPr>
            <a:xfrm>
              <a:off x="311349" y="2501626"/>
              <a:ext cx="8521302" cy="3020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E80B4-1D27-BA4D-B442-6E93AFB7D499}"/>
                </a:ext>
              </a:extLst>
            </p:cNvPr>
            <p:cNvSpPr txBox="1"/>
            <p:nvPr/>
          </p:nvSpPr>
          <p:spPr>
            <a:xfrm>
              <a:off x="6151981" y="2481729"/>
              <a:ext cx="2680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Create Context from Device</a:t>
              </a:r>
            </a:p>
          </p:txBody>
        </p:sp>
      </p:grpSp>
      <p:grpSp>
        <p:nvGrpSpPr>
          <p:cNvPr id="14" name="Group 13" descr="The next few lines, look for the CUDA kernel function in a predefined location for the fatbin binary file that will be compiled for the .cu file(s), and assign that function to the input function.">
            <a:extLst>
              <a:ext uri="{FF2B5EF4-FFF2-40B4-BE49-F238E27FC236}">
                <a16:creationId xmlns:a16="http://schemas.microsoft.com/office/drawing/2014/main" id="{0201CD6C-A3D5-1D42-B0C8-DB5F03AF87C0}"/>
              </a:ext>
            </a:extLst>
          </p:cNvPr>
          <p:cNvGrpSpPr/>
          <p:nvPr/>
        </p:nvGrpSpPr>
        <p:grpSpPr>
          <a:xfrm>
            <a:off x="311349" y="2794321"/>
            <a:ext cx="8521302" cy="1341834"/>
            <a:chOff x="311349" y="2794321"/>
            <a:chExt cx="8521302" cy="13418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81BF9-9868-6A4C-9B33-C34191C9A554}"/>
                </a:ext>
              </a:extLst>
            </p:cNvPr>
            <p:cNvSpPr/>
            <p:nvPr/>
          </p:nvSpPr>
          <p:spPr>
            <a:xfrm>
              <a:off x="311349" y="2794321"/>
              <a:ext cx="8521302" cy="134183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EBCB97-DEAB-E34D-A326-6A19E47EFE87}"/>
                </a:ext>
              </a:extLst>
            </p:cNvPr>
            <p:cNvSpPr txBox="1"/>
            <p:nvPr/>
          </p:nvSpPr>
          <p:spPr>
            <a:xfrm>
              <a:off x="311349" y="2901218"/>
              <a:ext cx="15922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Retrieve CUDA</a:t>
              </a:r>
            </a:p>
            <a:p>
              <a:r>
                <a:rPr lang="en-US" sz="1600" dirty="0"/>
                <a:t>Function from</a:t>
              </a:r>
            </a:p>
            <a:p>
              <a:r>
                <a:rPr lang="en-US" sz="1600" dirty="0"/>
                <a:t>Module on PATH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B44AE7-087D-8047-AD8E-C1A8335EE8B9}"/>
              </a:ext>
            </a:extLst>
          </p:cNvPr>
          <p:cNvSpPr txBox="1"/>
          <p:nvPr/>
        </p:nvSpPr>
        <p:spPr>
          <a:xfrm>
            <a:off x="126381" y="443818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038673058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AAB8DFE-79F5-F04A-9CB9-85EC938E80CB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533A1E65-D138-5E42-8283-D5DFED7E00A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C9195C4-32ED-1840-BB21-16BBC00D9F6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2" ma:contentTypeDescription="Create a new document." ma:contentTypeScope="" ma:versionID="962aa165da8f609b095acb8d0d849b3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c52b28453b84704499aaf2ac8c109a38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1abd47-9546-4a61-92e9-da62ec2358b6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1BBFDC-65B7-4DBD-A4BC-56F619EE0C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www.w3.org/XML/1998/namespace"/>
    <ds:schemaRef ds:uri="fc700d6a-14c8-4431-87f0-1eb34fcb9ecc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051abd47-9546-4a61-92e9-da62ec2358b6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4211</TotalTime>
  <Words>2297</Words>
  <Application>Microsoft Macintosh PowerPoint</Application>
  <PresentationFormat>On-screen Show (16:9)</PresentationFormat>
  <Paragraphs>173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Introduction to Concurrent Programming with GPUs</vt:lpstr>
      <vt:lpstr>Compilation and Execution Steps</vt:lpstr>
      <vt:lpstr>C++ Example Code</vt:lpstr>
      <vt:lpstr>C++ Code Compilation and Execution</vt:lpstr>
      <vt:lpstr>Runtime API Example Kernel Code</vt:lpstr>
      <vt:lpstr>Runtime API main function</vt:lpstr>
      <vt:lpstr>Driver API Example Kernel Code</vt:lpstr>
      <vt:lpstr>Driver API main function</vt:lpstr>
      <vt:lpstr>Driver API CUDA Initialization Code</vt:lpstr>
      <vt:lpstr>Runtime API vs Driver API compilation</vt:lpstr>
      <vt:lpstr>Bibliography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Chance Pascale</dc:creator>
  <cp:lastModifiedBy>Chance Pascale</cp:lastModifiedBy>
  <cp:revision>22</cp:revision>
  <dcterms:created xsi:type="dcterms:W3CDTF">2021-02-07T17:30:13Z</dcterms:created>
  <dcterms:modified xsi:type="dcterms:W3CDTF">2021-04-18T21:37:14Z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